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8"/>
  </p:notesMasterIdLst>
  <p:sldIdLst>
    <p:sldId id="309" r:id="rId2"/>
    <p:sldId id="341" r:id="rId3"/>
    <p:sldId id="272" r:id="rId4"/>
    <p:sldId id="263" r:id="rId5"/>
    <p:sldId id="290" r:id="rId6"/>
    <p:sldId id="278" r:id="rId7"/>
    <p:sldId id="291" r:id="rId8"/>
    <p:sldId id="288" r:id="rId9"/>
    <p:sldId id="277" r:id="rId10"/>
    <p:sldId id="274" r:id="rId11"/>
    <p:sldId id="306" r:id="rId12"/>
    <p:sldId id="275" r:id="rId13"/>
    <p:sldId id="295" r:id="rId14"/>
    <p:sldId id="311" r:id="rId15"/>
    <p:sldId id="303" r:id="rId16"/>
    <p:sldId id="342" r:id="rId17"/>
    <p:sldId id="279" r:id="rId18"/>
    <p:sldId id="281" r:id="rId19"/>
    <p:sldId id="282" r:id="rId20"/>
    <p:sldId id="261" r:id="rId21"/>
    <p:sldId id="283" r:id="rId22"/>
    <p:sldId id="315" r:id="rId23"/>
    <p:sldId id="316" r:id="rId24"/>
    <p:sldId id="317" r:id="rId25"/>
    <p:sldId id="312" r:id="rId26"/>
    <p:sldId id="346" r:id="rId27"/>
    <p:sldId id="313" r:id="rId28"/>
    <p:sldId id="319" r:id="rId29"/>
    <p:sldId id="320" r:id="rId30"/>
    <p:sldId id="347" r:id="rId31"/>
    <p:sldId id="322" r:id="rId32"/>
    <p:sldId id="329" r:id="rId33"/>
    <p:sldId id="340" r:id="rId34"/>
    <p:sldId id="284" r:id="rId35"/>
    <p:sldId id="330" r:id="rId36"/>
    <p:sldId id="296" r:id="rId37"/>
    <p:sldId id="286" r:id="rId38"/>
    <p:sldId id="335" r:id="rId39"/>
    <p:sldId id="332" r:id="rId40"/>
    <p:sldId id="331" r:id="rId41"/>
    <p:sldId id="324" r:id="rId42"/>
    <p:sldId id="321" r:id="rId43"/>
    <p:sldId id="345" r:id="rId44"/>
    <p:sldId id="302" r:id="rId45"/>
    <p:sldId id="344" r:id="rId46"/>
    <p:sldId id="343"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7" autoAdjust="0"/>
  </p:normalViewPr>
  <p:slideViewPr>
    <p:cSldViewPr>
      <p:cViewPr>
        <p:scale>
          <a:sx n="66" d="100"/>
          <a:sy n="66" d="100"/>
        </p:scale>
        <p:origin x="-120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928"/>
    </p:cViewPr>
  </p:sorterViewPr>
  <p:notesViewPr>
    <p:cSldViewPr>
      <p:cViewPr>
        <p:scale>
          <a:sx n="100" d="100"/>
          <a:sy n="100" d="100"/>
        </p:scale>
        <p:origin x="-1548" y="20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4049B-9BF0-4D55-9CB6-99DC3368433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2719C1A1-7E3A-4825-9087-A7328C79E2DA}">
      <dgm:prSet phldrT="[Texto]" custT="1"/>
      <dgm:spPr/>
      <dgm:t>
        <a:bodyPr/>
        <a:lstStyle/>
        <a:p>
          <a:r>
            <a:rPr lang="es-ES" sz="1600" dirty="0" smtClean="0"/>
            <a:t>Cardiólogo </a:t>
          </a:r>
          <a:r>
            <a:rPr lang="es-ES" sz="1600" dirty="0" err="1" smtClean="0"/>
            <a:t>inf</a:t>
          </a:r>
          <a:r>
            <a:rPr lang="es-ES" sz="1600" dirty="0" smtClean="0"/>
            <a:t>.</a:t>
          </a:r>
          <a:endParaRPr lang="es-ES" sz="1600" dirty="0"/>
        </a:p>
      </dgm:t>
    </dgm:pt>
    <dgm:pt modelId="{B7B74A20-2AD0-40B1-9F49-95082163E887}" type="parTrans" cxnId="{C3D58A6B-22B0-4D6F-975E-00CAB5344D23}">
      <dgm:prSet/>
      <dgm:spPr/>
      <dgm:t>
        <a:bodyPr/>
        <a:lstStyle/>
        <a:p>
          <a:endParaRPr lang="es-ES"/>
        </a:p>
      </dgm:t>
    </dgm:pt>
    <dgm:pt modelId="{F42E9084-BCB9-465E-854D-614F1449DC06}" type="sibTrans" cxnId="{C3D58A6B-22B0-4D6F-975E-00CAB5344D23}">
      <dgm:prSet/>
      <dgm:spPr/>
      <dgm:t>
        <a:bodyPr/>
        <a:lstStyle/>
        <a:p>
          <a:endParaRPr lang="es-ES"/>
        </a:p>
      </dgm:t>
    </dgm:pt>
    <dgm:pt modelId="{0902B66D-B060-486C-B843-9D9EB7922EBA}">
      <dgm:prSet phldrT="[Texto]" custT="1"/>
      <dgm:spPr/>
      <dgm:t>
        <a:bodyPr/>
        <a:lstStyle/>
        <a:p>
          <a:r>
            <a:rPr lang="es-ES" sz="1600" dirty="0" smtClean="0"/>
            <a:t>Nutricionista</a:t>
          </a:r>
          <a:endParaRPr lang="es-ES" sz="1600" dirty="0"/>
        </a:p>
      </dgm:t>
    </dgm:pt>
    <dgm:pt modelId="{3FBDF13F-8679-4864-BAED-3C5BE83E3CE3}" type="parTrans" cxnId="{E68F01DD-DD31-448F-88D7-8368CC1558A1}">
      <dgm:prSet/>
      <dgm:spPr/>
      <dgm:t>
        <a:bodyPr/>
        <a:lstStyle/>
        <a:p>
          <a:endParaRPr lang="es-ES"/>
        </a:p>
      </dgm:t>
    </dgm:pt>
    <dgm:pt modelId="{07F8D5FB-F6CB-4821-80DF-A50CBE896556}" type="sibTrans" cxnId="{E68F01DD-DD31-448F-88D7-8368CC1558A1}">
      <dgm:prSet/>
      <dgm:spPr/>
      <dgm:t>
        <a:bodyPr/>
        <a:lstStyle/>
        <a:p>
          <a:endParaRPr lang="es-ES"/>
        </a:p>
      </dgm:t>
    </dgm:pt>
    <dgm:pt modelId="{A97B2A52-2DE7-4BD3-98F9-ABA1A28BAD46}">
      <dgm:prSet phldrT="[Texto]" custT="1"/>
      <dgm:spPr/>
      <dgm:t>
        <a:bodyPr/>
        <a:lstStyle/>
        <a:p>
          <a:r>
            <a:rPr lang="es-ES" sz="1600" dirty="0" smtClean="0"/>
            <a:t>Neumólogo </a:t>
          </a:r>
          <a:r>
            <a:rPr lang="es-ES" sz="1600" dirty="0" err="1" smtClean="0"/>
            <a:t>ped</a:t>
          </a:r>
          <a:endParaRPr lang="es-ES" sz="1600" dirty="0"/>
        </a:p>
      </dgm:t>
    </dgm:pt>
    <dgm:pt modelId="{4324AE7F-52A0-41C2-B7C4-970353B96D65}" type="parTrans" cxnId="{54932ADD-601B-409D-88F2-7C45CFC247D2}">
      <dgm:prSet/>
      <dgm:spPr/>
      <dgm:t>
        <a:bodyPr/>
        <a:lstStyle/>
        <a:p>
          <a:endParaRPr lang="es-ES"/>
        </a:p>
      </dgm:t>
    </dgm:pt>
    <dgm:pt modelId="{9FB4F56C-41ED-46ED-814B-30D48C6D435E}" type="sibTrans" cxnId="{54932ADD-601B-409D-88F2-7C45CFC247D2}">
      <dgm:prSet/>
      <dgm:spPr/>
      <dgm:t>
        <a:bodyPr/>
        <a:lstStyle/>
        <a:p>
          <a:endParaRPr lang="es-ES"/>
        </a:p>
      </dgm:t>
    </dgm:pt>
    <dgm:pt modelId="{FA838348-A5B5-450C-B158-BA35D700F943}">
      <dgm:prSet phldrT="[Texto]" custT="1"/>
      <dgm:spPr>
        <a:solidFill>
          <a:srgbClr val="3399FF"/>
        </a:solidFill>
      </dgm:spPr>
      <dgm:t>
        <a:bodyPr/>
        <a:lstStyle/>
        <a:p>
          <a:r>
            <a:rPr lang="es-ES" sz="1800" dirty="0" smtClean="0"/>
            <a:t>ATENCIÓN PRIMARIA</a:t>
          </a:r>
          <a:endParaRPr lang="es-ES" sz="1800" dirty="0"/>
        </a:p>
      </dgm:t>
    </dgm:pt>
    <dgm:pt modelId="{A3275977-ECDB-45D9-B67F-DB55360F486F}" type="parTrans" cxnId="{AD0F163C-D3EE-4D6D-B142-6845915530BA}">
      <dgm:prSet/>
      <dgm:spPr/>
      <dgm:t>
        <a:bodyPr/>
        <a:lstStyle/>
        <a:p>
          <a:endParaRPr lang="es-ES"/>
        </a:p>
      </dgm:t>
    </dgm:pt>
    <dgm:pt modelId="{D66655EA-6A72-4B29-8A74-D6ECC84F0AF6}" type="sibTrans" cxnId="{AD0F163C-D3EE-4D6D-B142-6845915530BA}">
      <dgm:prSet/>
      <dgm:spPr/>
      <dgm:t>
        <a:bodyPr/>
        <a:lstStyle/>
        <a:p>
          <a:endParaRPr lang="es-ES"/>
        </a:p>
      </dgm:t>
    </dgm:pt>
    <dgm:pt modelId="{E7F5F2F8-C55D-4C21-AF81-0CF3EED1D9C7}">
      <dgm:prSet phldrT="[Texto]" custT="1"/>
      <dgm:spPr/>
      <dgm:t>
        <a:bodyPr/>
        <a:lstStyle/>
        <a:p>
          <a:r>
            <a:rPr lang="es-ES" sz="1800" dirty="0" smtClean="0"/>
            <a:t>Ortopeda</a:t>
          </a:r>
          <a:endParaRPr lang="es-ES" sz="1800" dirty="0"/>
        </a:p>
      </dgm:t>
    </dgm:pt>
    <dgm:pt modelId="{8DF4DEE9-B755-405C-A1A5-F1FF9FB7CB2C}" type="parTrans" cxnId="{C2E56ABA-0030-4E84-8DE6-AEE120E686E4}">
      <dgm:prSet/>
      <dgm:spPr/>
      <dgm:t>
        <a:bodyPr/>
        <a:lstStyle/>
        <a:p>
          <a:endParaRPr lang="es-ES"/>
        </a:p>
      </dgm:t>
    </dgm:pt>
    <dgm:pt modelId="{7505C59B-AA46-41A6-BD02-68EEEDADE637}" type="sibTrans" cxnId="{C2E56ABA-0030-4E84-8DE6-AEE120E686E4}">
      <dgm:prSet/>
      <dgm:spPr/>
      <dgm:t>
        <a:bodyPr/>
        <a:lstStyle/>
        <a:p>
          <a:endParaRPr lang="es-ES" dirty="0"/>
        </a:p>
      </dgm:t>
    </dgm:pt>
    <dgm:pt modelId="{2773C51B-44C5-4277-9CEB-9A9FE6633463}">
      <dgm:prSet phldrT="[Texto]" custT="1"/>
      <dgm:spPr/>
      <dgm:t>
        <a:bodyPr/>
        <a:lstStyle/>
        <a:p>
          <a:r>
            <a:rPr lang="es-ES" sz="1800" dirty="0" smtClean="0"/>
            <a:t>Psicólogos</a:t>
          </a:r>
          <a:endParaRPr lang="es-ES" sz="1800" dirty="0"/>
        </a:p>
      </dgm:t>
    </dgm:pt>
    <dgm:pt modelId="{8680944A-8F2A-4FFF-B02E-AC006BB2592E}" type="parTrans" cxnId="{B376D9CD-66FF-4AFA-ABC8-B0C197216806}">
      <dgm:prSet/>
      <dgm:spPr/>
      <dgm:t>
        <a:bodyPr/>
        <a:lstStyle/>
        <a:p>
          <a:endParaRPr lang="es-ES"/>
        </a:p>
      </dgm:t>
    </dgm:pt>
    <dgm:pt modelId="{278A3E05-E221-4BBF-9716-2D540B09D1B5}" type="sibTrans" cxnId="{B376D9CD-66FF-4AFA-ABC8-B0C197216806}">
      <dgm:prSet/>
      <dgm:spPr/>
      <dgm:t>
        <a:bodyPr/>
        <a:lstStyle/>
        <a:p>
          <a:endParaRPr lang="es-ES"/>
        </a:p>
      </dgm:t>
    </dgm:pt>
    <dgm:pt modelId="{C27D31CA-336C-43B1-BF7F-C08453BBE43F}">
      <dgm:prSet phldrT="[Texto]" custT="1"/>
      <dgm:spPr>
        <a:solidFill>
          <a:schemeClr val="accent6"/>
        </a:solidFill>
      </dgm:spPr>
      <dgm:t>
        <a:bodyPr/>
        <a:lstStyle/>
        <a:p>
          <a:r>
            <a:rPr lang="es-ES" sz="2400" dirty="0" smtClean="0"/>
            <a:t>COLEGIO</a:t>
          </a:r>
          <a:endParaRPr lang="es-ES" sz="2400" dirty="0"/>
        </a:p>
      </dgm:t>
    </dgm:pt>
    <dgm:pt modelId="{F1F54DF3-14D8-478A-83CA-DF185068D468}" type="parTrans" cxnId="{7E7E62A6-63CD-4D51-9687-F248CC02FB39}">
      <dgm:prSet/>
      <dgm:spPr/>
      <dgm:t>
        <a:bodyPr/>
        <a:lstStyle/>
        <a:p>
          <a:endParaRPr lang="es-ES"/>
        </a:p>
      </dgm:t>
    </dgm:pt>
    <dgm:pt modelId="{2BB317E2-589D-4DC7-9D28-D384D354A541}" type="sibTrans" cxnId="{7E7E62A6-63CD-4D51-9687-F248CC02FB39}">
      <dgm:prSet/>
      <dgm:spPr/>
      <dgm:t>
        <a:bodyPr/>
        <a:lstStyle/>
        <a:p>
          <a:endParaRPr lang="es-ES" dirty="0"/>
        </a:p>
      </dgm:t>
    </dgm:pt>
    <dgm:pt modelId="{CB46B402-9E6B-4E34-9227-424250121629}">
      <dgm:prSet phldrT="[Texto]" custT="1"/>
      <dgm:spPr/>
      <dgm:t>
        <a:bodyPr/>
        <a:lstStyle/>
        <a:p>
          <a:r>
            <a:rPr lang="es-ES" sz="1600" dirty="0" err="1" smtClean="0"/>
            <a:t>Neuropediatra</a:t>
          </a:r>
          <a:endParaRPr lang="es-ES" sz="1600" dirty="0"/>
        </a:p>
      </dgm:t>
    </dgm:pt>
    <dgm:pt modelId="{58F3E770-3C35-4ECB-A190-71982F21F26E}" type="parTrans" cxnId="{FE4E7562-BD66-4506-90DD-E61D1F1E09AC}">
      <dgm:prSet/>
      <dgm:spPr/>
      <dgm:t>
        <a:bodyPr/>
        <a:lstStyle/>
        <a:p>
          <a:endParaRPr lang="es-ES"/>
        </a:p>
      </dgm:t>
    </dgm:pt>
    <dgm:pt modelId="{719E662E-D295-49D7-BD8B-2032D44BCA6E}" type="sibTrans" cxnId="{FE4E7562-BD66-4506-90DD-E61D1F1E09AC}">
      <dgm:prSet/>
      <dgm:spPr/>
      <dgm:t>
        <a:bodyPr/>
        <a:lstStyle/>
        <a:p>
          <a:endParaRPr lang="es-ES"/>
        </a:p>
      </dgm:t>
    </dgm:pt>
    <dgm:pt modelId="{F1FE43F9-32BE-45A0-AD1C-7FC31E90F38E}">
      <dgm:prSet phldrT="[Texto]" custT="1"/>
      <dgm:spPr/>
      <dgm:t>
        <a:bodyPr/>
        <a:lstStyle/>
        <a:p>
          <a:r>
            <a:rPr lang="es-ES" sz="1800" dirty="0" smtClean="0"/>
            <a:t>Rehabilitador</a:t>
          </a:r>
          <a:endParaRPr lang="es-ES" sz="1800" dirty="0"/>
        </a:p>
      </dgm:t>
    </dgm:pt>
    <dgm:pt modelId="{D1A85E43-BC64-4166-9228-156AF802CE53}" type="parTrans" cxnId="{2F0803FE-F78A-4987-B900-325D0E376890}">
      <dgm:prSet/>
      <dgm:spPr/>
      <dgm:t>
        <a:bodyPr/>
        <a:lstStyle/>
        <a:p>
          <a:endParaRPr lang="es-ES"/>
        </a:p>
      </dgm:t>
    </dgm:pt>
    <dgm:pt modelId="{3BA2DDD1-48D0-4DB3-8EF7-6FE0F25396F3}" type="sibTrans" cxnId="{2F0803FE-F78A-4987-B900-325D0E376890}">
      <dgm:prSet/>
      <dgm:spPr/>
      <dgm:t>
        <a:bodyPr/>
        <a:lstStyle/>
        <a:p>
          <a:endParaRPr lang="es-ES" dirty="0"/>
        </a:p>
      </dgm:t>
    </dgm:pt>
    <dgm:pt modelId="{E5B7F836-716F-4911-A9FC-DC13170FA92D}">
      <dgm:prSet phldrT="[Texto]" custT="1"/>
      <dgm:spPr>
        <a:solidFill>
          <a:srgbClr val="FFFF00"/>
        </a:solidFill>
      </dgm:spPr>
      <dgm:t>
        <a:bodyPr/>
        <a:lstStyle/>
        <a:p>
          <a:r>
            <a:rPr lang="es-ES" sz="1800" dirty="0" smtClean="0">
              <a:solidFill>
                <a:schemeClr val="tx1"/>
              </a:solidFill>
            </a:rPr>
            <a:t>Fisioterapeutas / Terapia ocupacional / “Tiempo libre” “Respiro” </a:t>
          </a:r>
          <a:endParaRPr lang="es-ES" sz="1800" dirty="0">
            <a:solidFill>
              <a:schemeClr val="tx1"/>
            </a:solidFill>
          </a:endParaRPr>
        </a:p>
      </dgm:t>
    </dgm:pt>
    <dgm:pt modelId="{9134FE03-975E-46D2-BA7A-DA18909C9156}" type="parTrans" cxnId="{D7DFDD99-8092-4590-8616-F2E94C32296C}">
      <dgm:prSet/>
      <dgm:spPr/>
      <dgm:t>
        <a:bodyPr/>
        <a:lstStyle/>
        <a:p>
          <a:endParaRPr lang="es-ES"/>
        </a:p>
      </dgm:t>
    </dgm:pt>
    <dgm:pt modelId="{D993607F-4496-4FB5-86DF-D7BDED4B5D31}" type="sibTrans" cxnId="{D7DFDD99-8092-4590-8616-F2E94C32296C}">
      <dgm:prSet/>
      <dgm:spPr/>
      <dgm:t>
        <a:bodyPr/>
        <a:lstStyle/>
        <a:p>
          <a:endParaRPr lang="es-ES"/>
        </a:p>
      </dgm:t>
    </dgm:pt>
    <dgm:pt modelId="{07A63727-91C9-4A9A-B1A1-6CB998C2DFBE}">
      <dgm:prSet phldrT="[Texto]" custT="1"/>
      <dgm:spPr>
        <a:solidFill>
          <a:srgbClr val="FF0066"/>
        </a:solidFill>
      </dgm:spPr>
      <dgm:t>
        <a:bodyPr/>
        <a:lstStyle/>
        <a:p>
          <a:r>
            <a:rPr lang="es-ES" sz="1800" dirty="0" smtClean="0"/>
            <a:t>ASOCIACIÓN</a:t>
          </a:r>
          <a:endParaRPr lang="es-ES" sz="1800" dirty="0"/>
        </a:p>
      </dgm:t>
    </dgm:pt>
    <dgm:pt modelId="{A5F2F430-FB46-407A-8EED-FF063963E9C4}" type="parTrans" cxnId="{164F01F0-4CF4-4330-B395-FEC4030156EE}">
      <dgm:prSet/>
      <dgm:spPr/>
      <dgm:t>
        <a:bodyPr/>
        <a:lstStyle/>
        <a:p>
          <a:endParaRPr lang="es-ES"/>
        </a:p>
      </dgm:t>
    </dgm:pt>
    <dgm:pt modelId="{431B24AF-EAC8-4198-BBD1-3008E89E472F}" type="sibTrans" cxnId="{164F01F0-4CF4-4330-B395-FEC4030156EE}">
      <dgm:prSet/>
      <dgm:spPr/>
      <dgm:t>
        <a:bodyPr/>
        <a:lstStyle/>
        <a:p>
          <a:endParaRPr lang="es-ES" dirty="0"/>
        </a:p>
      </dgm:t>
    </dgm:pt>
    <dgm:pt modelId="{671DD224-5788-421D-9907-833555F6B674}">
      <dgm:prSet phldrT="[Texto]" phldr="1"/>
      <dgm:spPr>
        <a:noFill/>
        <a:ln>
          <a:noFill/>
        </a:ln>
      </dgm:spPr>
      <dgm:t>
        <a:bodyPr/>
        <a:lstStyle/>
        <a:p>
          <a:endParaRPr lang="es-ES" dirty="0"/>
        </a:p>
      </dgm:t>
    </dgm:pt>
    <dgm:pt modelId="{364D519D-2351-4382-A592-5CA19D588AA3}" type="sibTrans" cxnId="{232B3D65-8A27-4409-A2C7-881679A4110C}">
      <dgm:prSet/>
      <dgm:spPr/>
      <dgm:t>
        <a:bodyPr/>
        <a:lstStyle/>
        <a:p>
          <a:endParaRPr lang="es-ES" dirty="0"/>
        </a:p>
      </dgm:t>
    </dgm:pt>
    <dgm:pt modelId="{CC652B8B-7586-45DF-BAFD-7766F92816B5}" type="parTrans" cxnId="{232B3D65-8A27-4409-A2C7-881679A4110C}">
      <dgm:prSet/>
      <dgm:spPr/>
      <dgm:t>
        <a:bodyPr/>
        <a:lstStyle/>
        <a:p>
          <a:endParaRPr lang="es-ES"/>
        </a:p>
      </dgm:t>
    </dgm:pt>
    <dgm:pt modelId="{8D016A79-7D23-4281-B1D0-1307E94FBCBA}">
      <dgm:prSet phldrT="[Texto]" custT="1"/>
      <dgm:spPr/>
      <dgm:t>
        <a:bodyPr/>
        <a:lstStyle/>
        <a:p>
          <a:r>
            <a:rPr lang="es-ES" sz="1800" dirty="0" smtClean="0"/>
            <a:t>Genetista</a:t>
          </a:r>
          <a:endParaRPr lang="es-ES" sz="1800" dirty="0"/>
        </a:p>
      </dgm:t>
    </dgm:pt>
    <dgm:pt modelId="{7A78E6D0-3D09-4F8A-973F-881B2FB94AD8}" type="parTrans" cxnId="{45C24DB7-4395-430D-8044-58B4E0524878}">
      <dgm:prSet/>
      <dgm:spPr/>
      <dgm:t>
        <a:bodyPr/>
        <a:lstStyle/>
        <a:p>
          <a:endParaRPr lang="es-ES"/>
        </a:p>
      </dgm:t>
    </dgm:pt>
    <dgm:pt modelId="{B700B633-7B5E-43D3-BF8C-DAF09D6C4C57}" type="sibTrans" cxnId="{45C24DB7-4395-430D-8044-58B4E0524878}">
      <dgm:prSet/>
      <dgm:spPr/>
      <dgm:t>
        <a:bodyPr/>
        <a:lstStyle/>
        <a:p>
          <a:endParaRPr lang="es-ES"/>
        </a:p>
      </dgm:t>
    </dgm:pt>
    <dgm:pt modelId="{28F5A1EC-1656-446A-8A40-ECE36B0441E2}" type="pres">
      <dgm:prSet presAssocID="{ED74049B-9BF0-4D55-9CB6-99DC33684335}" presName="cycle" presStyleCnt="0">
        <dgm:presLayoutVars>
          <dgm:dir/>
          <dgm:resizeHandles val="exact"/>
        </dgm:presLayoutVars>
      </dgm:prSet>
      <dgm:spPr/>
      <dgm:t>
        <a:bodyPr/>
        <a:lstStyle/>
        <a:p>
          <a:endParaRPr lang="es-ES"/>
        </a:p>
      </dgm:t>
    </dgm:pt>
    <dgm:pt modelId="{184E470C-4B76-43D9-86C5-BC236337AFDF}" type="pres">
      <dgm:prSet presAssocID="{671DD224-5788-421D-9907-833555F6B674}" presName="node" presStyleLbl="node1" presStyleIdx="0" presStyleCnt="13" custFlipVert="1" custFlipHor="1" custScaleX="25297" custScaleY="115155">
        <dgm:presLayoutVars>
          <dgm:bulletEnabled val="1"/>
        </dgm:presLayoutVars>
      </dgm:prSet>
      <dgm:spPr/>
      <dgm:t>
        <a:bodyPr/>
        <a:lstStyle/>
        <a:p>
          <a:endParaRPr lang="es-ES"/>
        </a:p>
      </dgm:t>
    </dgm:pt>
    <dgm:pt modelId="{1A81E169-1755-4FCB-B0CC-7AD1B38731F8}" type="pres">
      <dgm:prSet presAssocID="{671DD224-5788-421D-9907-833555F6B674}" presName="spNode" presStyleCnt="0"/>
      <dgm:spPr/>
    </dgm:pt>
    <dgm:pt modelId="{8EC4F079-396F-4D04-BD7E-EB32B808ACA2}" type="pres">
      <dgm:prSet presAssocID="{364D519D-2351-4382-A592-5CA19D588AA3}" presName="sibTrans" presStyleLbl="sibTrans1D1" presStyleIdx="0" presStyleCnt="13"/>
      <dgm:spPr/>
      <dgm:t>
        <a:bodyPr/>
        <a:lstStyle/>
        <a:p>
          <a:endParaRPr lang="es-ES"/>
        </a:p>
      </dgm:t>
    </dgm:pt>
    <dgm:pt modelId="{9E181991-4AFC-4409-8DFB-5F8D8A825813}" type="pres">
      <dgm:prSet presAssocID="{C27D31CA-336C-43B1-BF7F-C08453BBE43F}" presName="node" presStyleLbl="node1" presStyleIdx="1" presStyleCnt="13" custScaleX="475811" custScaleY="375322" custRadScaleRad="90007" custRadScaleInc="75561">
        <dgm:presLayoutVars>
          <dgm:bulletEnabled val="1"/>
        </dgm:presLayoutVars>
      </dgm:prSet>
      <dgm:spPr/>
      <dgm:t>
        <a:bodyPr/>
        <a:lstStyle/>
        <a:p>
          <a:endParaRPr lang="es-ES"/>
        </a:p>
      </dgm:t>
    </dgm:pt>
    <dgm:pt modelId="{8FF09C96-7842-4BA1-A231-7CE9894DC508}" type="pres">
      <dgm:prSet presAssocID="{C27D31CA-336C-43B1-BF7F-C08453BBE43F}" presName="spNode" presStyleCnt="0"/>
      <dgm:spPr/>
    </dgm:pt>
    <dgm:pt modelId="{0D31A971-9C00-4728-BAFA-8B41C29F9323}" type="pres">
      <dgm:prSet presAssocID="{2BB317E2-589D-4DC7-9D28-D384D354A541}" presName="sibTrans" presStyleLbl="sibTrans1D1" presStyleIdx="1" presStyleCnt="13"/>
      <dgm:spPr/>
      <dgm:t>
        <a:bodyPr/>
        <a:lstStyle/>
        <a:p>
          <a:endParaRPr lang="es-ES"/>
        </a:p>
      </dgm:t>
    </dgm:pt>
    <dgm:pt modelId="{908776F0-AA41-4154-AC12-01C39BAD231C}" type="pres">
      <dgm:prSet presAssocID="{07A63727-91C9-4A9A-B1A1-6CB998C2DFBE}" presName="node" presStyleLbl="node1" presStyleIdx="2" presStyleCnt="13" custScaleX="338195" custScaleY="326103" custRadScaleRad="99180" custRadScaleInc="203580">
        <dgm:presLayoutVars>
          <dgm:bulletEnabled val="1"/>
        </dgm:presLayoutVars>
      </dgm:prSet>
      <dgm:spPr/>
      <dgm:t>
        <a:bodyPr/>
        <a:lstStyle/>
        <a:p>
          <a:endParaRPr lang="es-ES"/>
        </a:p>
      </dgm:t>
    </dgm:pt>
    <dgm:pt modelId="{704B3F5D-01A2-4761-ABCE-68CA4FF25D5F}" type="pres">
      <dgm:prSet presAssocID="{07A63727-91C9-4A9A-B1A1-6CB998C2DFBE}" presName="spNode" presStyleCnt="0"/>
      <dgm:spPr/>
    </dgm:pt>
    <dgm:pt modelId="{D9AE79C6-F61B-43AF-8528-08259DBCDDA0}" type="pres">
      <dgm:prSet presAssocID="{431B24AF-EAC8-4198-BBD1-3008E89E472F}" presName="sibTrans" presStyleLbl="sibTrans1D1" presStyleIdx="2" presStyleCnt="13"/>
      <dgm:spPr/>
      <dgm:t>
        <a:bodyPr/>
        <a:lstStyle/>
        <a:p>
          <a:endParaRPr lang="es-ES"/>
        </a:p>
      </dgm:t>
    </dgm:pt>
    <dgm:pt modelId="{CF89F7FF-C1D0-4EF6-A047-D9D68D45711F}" type="pres">
      <dgm:prSet presAssocID="{F1FE43F9-32BE-45A0-AD1C-7FC31E90F38E}" presName="node" presStyleLbl="node1" presStyleIdx="3" presStyleCnt="13" custScaleX="273704" custScaleY="109098" custRadScaleRad="102437" custRadScaleInc="129933">
        <dgm:presLayoutVars>
          <dgm:bulletEnabled val="1"/>
        </dgm:presLayoutVars>
      </dgm:prSet>
      <dgm:spPr/>
      <dgm:t>
        <a:bodyPr/>
        <a:lstStyle/>
        <a:p>
          <a:endParaRPr lang="es-ES"/>
        </a:p>
      </dgm:t>
    </dgm:pt>
    <dgm:pt modelId="{06ABECAF-DBA9-4C15-8E62-02C2290E5C31}" type="pres">
      <dgm:prSet presAssocID="{F1FE43F9-32BE-45A0-AD1C-7FC31E90F38E}" presName="spNode" presStyleCnt="0"/>
      <dgm:spPr/>
    </dgm:pt>
    <dgm:pt modelId="{D6260D69-797C-4EB7-8E8C-D9F5C6221B67}" type="pres">
      <dgm:prSet presAssocID="{3BA2DDD1-48D0-4DB3-8EF7-6FE0F25396F3}" presName="sibTrans" presStyleLbl="sibTrans1D1" presStyleIdx="3" presStyleCnt="13"/>
      <dgm:spPr/>
      <dgm:t>
        <a:bodyPr/>
        <a:lstStyle/>
        <a:p>
          <a:endParaRPr lang="es-ES"/>
        </a:p>
      </dgm:t>
    </dgm:pt>
    <dgm:pt modelId="{C1E68D62-8EBF-424F-B0FD-8F992C50FC90}" type="pres">
      <dgm:prSet presAssocID="{E7F5F2F8-C55D-4C21-AF81-0CF3EED1D9C7}" presName="node" presStyleLbl="node1" presStyleIdx="4" presStyleCnt="13" custScaleX="240219" custScaleY="113819" custRadScaleRad="105476" custRadScaleInc="-30779">
        <dgm:presLayoutVars>
          <dgm:bulletEnabled val="1"/>
        </dgm:presLayoutVars>
      </dgm:prSet>
      <dgm:spPr/>
      <dgm:t>
        <a:bodyPr/>
        <a:lstStyle/>
        <a:p>
          <a:endParaRPr lang="es-ES"/>
        </a:p>
      </dgm:t>
    </dgm:pt>
    <dgm:pt modelId="{938BAF56-E6E8-4956-9ACA-EB9E7A59A10A}" type="pres">
      <dgm:prSet presAssocID="{E7F5F2F8-C55D-4C21-AF81-0CF3EED1D9C7}" presName="spNode" presStyleCnt="0"/>
      <dgm:spPr/>
    </dgm:pt>
    <dgm:pt modelId="{A8E93163-AA36-4386-AE3B-14C6351DEDC0}" type="pres">
      <dgm:prSet presAssocID="{7505C59B-AA46-41A6-BD02-68EEEDADE637}" presName="sibTrans" presStyleLbl="sibTrans1D1" presStyleIdx="4" presStyleCnt="13"/>
      <dgm:spPr/>
      <dgm:t>
        <a:bodyPr/>
        <a:lstStyle/>
        <a:p>
          <a:endParaRPr lang="es-ES"/>
        </a:p>
      </dgm:t>
    </dgm:pt>
    <dgm:pt modelId="{2CF4E0E9-934D-49EE-B14D-C49A5314DA8B}" type="pres">
      <dgm:prSet presAssocID="{2719C1A1-7E3A-4825-9087-A7328C79E2DA}" presName="node" presStyleLbl="node1" presStyleIdx="5" presStyleCnt="13" custScaleX="210364" custScaleY="106235" custRadScaleRad="104504" custRadScaleInc="-196709">
        <dgm:presLayoutVars>
          <dgm:bulletEnabled val="1"/>
        </dgm:presLayoutVars>
      </dgm:prSet>
      <dgm:spPr/>
      <dgm:t>
        <a:bodyPr/>
        <a:lstStyle/>
        <a:p>
          <a:endParaRPr lang="es-ES"/>
        </a:p>
      </dgm:t>
    </dgm:pt>
    <dgm:pt modelId="{1826555B-9DA8-4152-9678-9E5DF29D8A68}" type="pres">
      <dgm:prSet presAssocID="{2719C1A1-7E3A-4825-9087-A7328C79E2DA}" presName="spNode" presStyleCnt="0"/>
      <dgm:spPr/>
    </dgm:pt>
    <dgm:pt modelId="{9060DE7B-FC8B-4E94-9882-E35C6E2E6C7E}" type="pres">
      <dgm:prSet presAssocID="{F42E9084-BCB9-465E-854D-614F1449DC06}" presName="sibTrans" presStyleLbl="sibTrans1D1" presStyleIdx="5" presStyleCnt="13"/>
      <dgm:spPr/>
      <dgm:t>
        <a:bodyPr/>
        <a:lstStyle/>
        <a:p>
          <a:endParaRPr lang="es-ES"/>
        </a:p>
      </dgm:t>
    </dgm:pt>
    <dgm:pt modelId="{67B23AA7-3E02-4606-8B42-C8DA27844131}" type="pres">
      <dgm:prSet presAssocID="{0902B66D-B060-486C-B843-9D9EB7922EBA}" presName="node" presStyleLbl="node1" presStyleIdx="6" presStyleCnt="13" custScaleX="239502" custScaleY="109324" custRadScaleRad="98145" custRadScaleInc="-72417">
        <dgm:presLayoutVars>
          <dgm:bulletEnabled val="1"/>
        </dgm:presLayoutVars>
      </dgm:prSet>
      <dgm:spPr/>
      <dgm:t>
        <a:bodyPr/>
        <a:lstStyle/>
        <a:p>
          <a:endParaRPr lang="es-ES"/>
        </a:p>
      </dgm:t>
    </dgm:pt>
    <dgm:pt modelId="{0DFB2EBA-28AD-44C9-9EA3-E7D084C10FA6}" type="pres">
      <dgm:prSet presAssocID="{0902B66D-B060-486C-B843-9D9EB7922EBA}" presName="spNode" presStyleCnt="0"/>
      <dgm:spPr/>
    </dgm:pt>
    <dgm:pt modelId="{9ECEB5E4-490F-4C9C-BBF7-C39BE16BA970}" type="pres">
      <dgm:prSet presAssocID="{07F8D5FB-F6CB-4821-80DF-A50CBE896556}" presName="sibTrans" presStyleLbl="sibTrans1D1" presStyleIdx="6" presStyleCnt="13"/>
      <dgm:spPr/>
      <dgm:t>
        <a:bodyPr/>
        <a:lstStyle/>
        <a:p>
          <a:endParaRPr lang="es-ES"/>
        </a:p>
      </dgm:t>
    </dgm:pt>
    <dgm:pt modelId="{7D8D55B8-172D-42F2-BE7A-F6F412CEAE15}" type="pres">
      <dgm:prSet presAssocID="{A97B2A52-2DE7-4BD3-98F9-ABA1A28BAD46}" presName="node" presStyleLbl="node1" presStyleIdx="7" presStyleCnt="13" custScaleX="231682" custRadScaleRad="94930" custRadScaleInc="22520">
        <dgm:presLayoutVars>
          <dgm:bulletEnabled val="1"/>
        </dgm:presLayoutVars>
      </dgm:prSet>
      <dgm:spPr/>
      <dgm:t>
        <a:bodyPr/>
        <a:lstStyle/>
        <a:p>
          <a:endParaRPr lang="es-ES"/>
        </a:p>
      </dgm:t>
    </dgm:pt>
    <dgm:pt modelId="{E1ED7D89-7F04-4C24-A038-192F4BA1613F}" type="pres">
      <dgm:prSet presAssocID="{A97B2A52-2DE7-4BD3-98F9-ABA1A28BAD46}" presName="spNode" presStyleCnt="0"/>
      <dgm:spPr/>
    </dgm:pt>
    <dgm:pt modelId="{F3F1EAD3-6DE6-462D-B7BF-EDC2A2D7E132}" type="pres">
      <dgm:prSet presAssocID="{9FB4F56C-41ED-46ED-814B-30D48C6D435E}" presName="sibTrans" presStyleLbl="sibTrans1D1" presStyleIdx="7" presStyleCnt="13"/>
      <dgm:spPr/>
      <dgm:t>
        <a:bodyPr/>
        <a:lstStyle/>
        <a:p>
          <a:endParaRPr lang="es-ES"/>
        </a:p>
      </dgm:t>
    </dgm:pt>
    <dgm:pt modelId="{834CE8D2-73A3-46A6-B309-876F10B72BCA}" type="pres">
      <dgm:prSet presAssocID="{CB46B402-9E6B-4E34-9227-424250121629}" presName="node" presStyleLbl="node1" presStyleIdx="8" presStyleCnt="13" custScaleX="234550" custScaleY="99999" custRadScaleRad="92122" custRadScaleInc="-44086">
        <dgm:presLayoutVars>
          <dgm:bulletEnabled val="1"/>
        </dgm:presLayoutVars>
      </dgm:prSet>
      <dgm:spPr/>
      <dgm:t>
        <a:bodyPr/>
        <a:lstStyle/>
        <a:p>
          <a:endParaRPr lang="es-ES"/>
        </a:p>
      </dgm:t>
    </dgm:pt>
    <dgm:pt modelId="{20011A02-4411-4CBB-ADAD-915763601E0B}" type="pres">
      <dgm:prSet presAssocID="{CB46B402-9E6B-4E34-9227-424250121629}" presName="spNode" presStyleCnt="0"/>
      <dgm:spPr/>
    </dgm:pt>
    <dgm:pt modelId="{AD02E6C1-3CBD-4ECD-8C1C-8AB7A495FD1D}" type="pres">
      <dgm:prSet presAssocID="{719E662E-D295-49D7-BD8B-2032D44BCA6E}" presName="sibTrans" presStyleLbl="sibTrans1D1" presStyleIdx="8" presStyleCnt="13"/>
      <dgm:spPr/>
      <dgm:t>
        <a:bodyPr/>
        <a:lstStyle/>
        <a:p>
          <a:endParaRPr lang="es-ES"/>
        </a:p>
      </dgm:t>
    </dgm:pt>
    <dgm:pt modelId="{9374533B-220F-4224-A4A9-EE4C50BFF57D}" type="pres">
      <dgm:prSet presAssocID="{2773C51B-44C5-4277-9CEB-9A9FE6633463}" presName="node" presStyleLbl="node1" presStyleIdx="9" presStyleCnt="13" custScaleX="193218" custScaleY="160897" custRadScaleRad="93423" custRadScaleInc="-115261">
        <dgm:presLayoutVars>
          <dgm:bulletEnabled val="1"/>
        </dgm:presLayoutVars>
      </dgm:prSet>
      <dgm:spPr/>
      <dgm:t>
        <a:bodyPr/>
        <a:lstStyle/>
        <a:p>
          <a:endParaRPr lang="es-ES"/>
        </a:p>
      </dgm:t>
    </dgm:pt>
    <dgm:pt modelId="{17AF3923-9015-444C-BFF8-C45F8C27029E}" type="pres">
      <dgm:prSet presAssocID="{2773C51B-44C5-4277-9CEB-9A9FE6633463}" presName="spNode" presStyleCnt="0"/>
      <dgm:spPr/>
    </dgm:pt>
    <dgm:pt modelId="{31A45A7A-CC0D-4C0D-BDC1-84B9DA9614F5}" type="pres">
      <dgm:prSet presAssocID="{278A3E05-E221-4BBF-9716-2D540B09D1B5}" presName="sibTrans" presStyleLbl="sibTrans1D1" presStyleIdx="9" presStyleCnt="13"/>
      <dgm:spPr/>
      <dgm:t>
        <a:bodyPr/>
        <a:lstStyle/>
        <a:p>
          <a:endParaRPr lang="es-ES"/>
        </a:p>
      </dgm:t>
    </dgm:pt>
    <dgm:pt modelId="{CC04B1B7-3F7B-45A5-B53C-8C3DCFB50404}" type="pres">
      <dgm:prSet presAssocID="{FA838348-A5B5-450C-B158-BA35D700F943}" presName="node" presStyleLbl="node1" presStyleIdx="10" presStyleCnt="13" custScaleX="450846" custScaleY="361088" custRadScaleRad="100827" custRadScaleInc="-80652">
        <dgm:presLayoutVars>
          <dgm:bulletEnabled val="1"/>
        </dgm:presLayoutVars>
      </dgm:prSet>
      <dgm:spPr/>
      <dgm:t>
        <a:bodyPr/>
        <a:lstStyle/>
        <a:p>
          <a:endParaRPr lang="es-ES"/>
        </a:p>
      </dgm:t>
    </dgm:pt>
    <dgm:pt modelId="{2580BA76-186A-4F9E-B9DF-E49E151F4F33}" type="pres">
      <dgm:prSet presAssocID="{FA838348-A5B5-450C-B158-BA35D700F943}" presName="spNode" presStyleCnt="0"/>
      <dgm:spPr/>
    </dgm:pt>
    <dgm:pt modelId="{155D20A3-904B-4A8A-A44B-A6C22E624B80}" type="pres">
      <dgm:prSet presAssocID="{D66655EA-6A72-4B29-8A74-D6ECC84F0AF6}" presName="sibTrans" presStyleLbl="sibTrans1D1" presStyleIdx="10" presStyleCnt="13"/>
      <dgm:spPr/>
      <dgm:t>
        <a:bodyPr/>
        <a:lstStyle/>
        <a:p>
          <a:endParaRPr lang="es-ES"/>
        </a:p>
      </dgm:t>
    </dgm:pt>
    <dgm:pt modelId="{78A98ACF-6B05-4F38-91E3-C9A996CD1CBE}" type="pres">
      <dgm:prSet presAssocID="{E5B7F836-716F-4911-A9FC-DC13170FA92D}" presName="node" presStyleLbl="node1" presStyleIdx="11" presStyleCnt="13" custScaleX="403819" custScaleY="425373" custRadScaleRad="102925" custRadScaleInc="98214">
        <dgm:presLayoutVars>
          <dgm:bulletEnabled val="1"/>
        </dgm:presLayoutVars>
      </dgm:prSet>
      <dgm:spPr/>
      <dgm:t>
        <a:bodyPr/>
        <a:lstStyle/>
        <a:p>
          <a:endParaRPr lang="es-ES"/>
        </a:p>
      </dgm:t>
    </dgm:pt>
    <dgm:pt modelId="{FBAF0E85-C913-4A56-B5B5-619DFB2C17C4}" type="pres">
      <dgm:prSet presAssocID="{E5B7F836-716F-4911-A9FC-DC13170FA92D}" presName="spNode" presStyleCnt="0"/>
      <dgm:spPr/>
    </dgm:pt>
    <dgm:pt modelId="{4C509B0F-9541-40A8-928F-0FC15373BB7F}" type="pres">
      <dgm:prSet presAssocID="{D993607F-4496-4FB5-86DF-D7BDED4B5D31}" presName="sibTrans" presStyleLbl="sibTrans1D1" presStyleIdx="11" presStyleCnt="13"/>
      <dgm:spPr/>
      <dgm:t>
        <a:bodyPr/>
        <a:lstStyle/>
        <a:p>
          <a:endParaRPr lang="es-ES"/>
        </a:p>
      </dgm:t>
    </dgm:pt>
    <dgm:pt modelId="{DC25E565-050C-494B-860C-1194DAFA8ABB}" type="pres">
      <dgm:prSet presAssocID="{8D016A79-7D23-4281-B1D0-1307E94FBCBA}" presName="node" presStyleLbl="node1" presStyleIdx="12" presStyleCnt="13" custScaleX="277651" custScaleY="162002" custRadScaleRad="129844" custRadScaleInc="1679245">
        <dgm:presLayoutVars>
          <dgm:bulletEnabled val="1"/>
        </dgm:presLayoutVars>
      </dgm:prSet>
      <dgm:spPr/>
      <dgm:t>
        <a:bodyPr/>
        <a:lstStyle/>
        <a:p>
          <a:endParaRPr lang="es-ES"/>
        </a:p>
      </dgm:t>
    </dgm:pt>
    <dgm:pt modelId="{D62F7E5C-7997-43D4-8734-B9DBF1B01732}" type="pres">
      <dgm:prSet presAssocID="{8D016A79-7D23-4281-B1D0-1307E94FBCBA}" presName="spNode" presStyleCnt="0"/>
      <dgm:spPr/>
    </dgm:pt>
    <dgm:pt modelId="{23F1550D-4CA2-440B-B0DE-E893BFD2FE3C}" type="pres">
      <dgm:prSet presAssocID="{B700B633-7B5E-43D3-BF8C-DAF09D6C4C57}" presName="sibTrans" presStyleLbl="sibTrans1D1" presStyleIdx="12" presStyleCnt="13"/>
      <dgm:spPr/>
      <dgm:t>
        <a:bodyPr/>
        <a:lstStyle/>
        <a:p>
          <a:endParaRPr lang="es-ES"/>
        </a:p>
      </dgm:t>
    </dgm:pt>
  </dgm:ptLst>
  <dgm:cxnLst>
    <dgm:cxn modelId="{9709BAA4-BF3F-4548-97C8-2D1F12D9A272}" type="presOf" srcId="{B700B633-7B5E-43D3-BF8C-DAF09D6C4C57}" destId="{23F1550D-4CA2-440B-B0DE-E893BFD2FE3C}" srcOrd="0" destOrd="0" presId="urn:microsoft.com/office/officeart/2005/8/layout/cycle6"/>
    <dgm:cxn modelId="{B376D9CD-66FF-4AFA-ABC8-B0C197216806}" srcId="{ED74049B-9BF0-4D55-9CB6-99DC33684335}" destId="{2773C51B-44C5-4277-9CEB-9A9FE6633463}" srcOrd="9" destOrd="0" parTransId="{8680944A-8F2A-4FFF-B02E-AC006BB2592E}" sibTransId="{278A3E05-E221-4BBF-9716-2D540B09D1B5}"/>
    <dgm:cxn modelId="{7E7E62A6-63CD-4D51-9687-F248CC02FB39}" srcId="{ED74049B-9BF0-4D55-9CB6-99DC33684335}" destId="{C27D31CA-336C-43B1-BF7F-C08453BBE43F}" srcOrd="1" destOrd="0" parTransId="{F1F54DF3-14D8-478A-83CA-DF185068D468}" sibTransId="{2BB317E2-589D-4DC7-9D28-D384D354A541}"/>
    <dgm:cxn modelId="{164F01F0-4CF4-4330-B395-FEC4030156EE}" srcId="{ED74049B-9BF0-4D55-9CB6-99DC33684335}" destId="{07A63727-91C9-4A9A-B1A1-6CB998C2DFBE}" srcOrd="2" destOrd="0" parTransId="{A5F2F430-FB46-407A-8EED-FF063963E9C4}" sibTransId="{431B24AF-EAC8-4198-BBD1-3008E89E472F}"/>
    <dgm:cxn modelId="{8C943412-B9A1-4F22-B951-803540275F2B}" type="presOf" srcId="{C27D31CA-336C-43B1-BF7F-C08453BBE43F}" destId="{9E181991-4AFC-4409-8DFB-5F8D8A825813}" srcOrd="0" destOrd="0" presId="urn:microsoft.com/office/officeart/2005/8/layout/cycle6"/>
    <dgm:cxn modelId="{45B915A7-0E84-4F19-AACD-D8A0BDBE5380}" type="presOf" srcId="{CB46B402-9E6B-4E34-9227-424250121629}" destId="{834CE8D2-73A3-46A6-B309-876F10B72BCA}" srcOrd="0" destOrd="0" presId="urn:microsoft.com/office/officeart/2005/8/layout/cycle6"/>
    <dgm:cxn modelId="{B1D3EC0D-6E17-4968-B9D3-F9659F18E4B2}" type="presOf" srcId="{8D016A79-7D23-4281-B1D0-1307E94FBCBA}" destId="{DC25E565-050C-494B-860C-1194DAFA8ABB}" srcOrd="0" destOrd="0" presId="urn:microsoft.com/office/officeart/2005/8/layout/cycle6"/>
    <dgm:cxn modelId="{278D3917-0D88-4F6B-8E37-1B03F9E3C018}" type="presOf" srcId="{7505C59B-AA46-41A6-BD02-68EEEDADE637}" destId="{A8E93163-AA36-4386-AE3B-14C6351DEDC0}" srcOrd="0" destOrd="0" presId="urn:microsoft.com/office/officeart/2005/8/layout/cycle6"/>
    <dgm:cxn modelId="{232B3D65-8A27-4409-A2C7-881679A4110C}" srcId="{ED74049B-9BF0-4D55-9CB6-99DC33684335}" destId="{671DD224-5788-421D-9907-833555F6B674}" srcOrd="0" destOrd="0" parTransId="{CC652B8B-7586-45DF-BAFD-7766F92816B5}" sibTransId="{364D519D-2351-4382-A592-5CA19D588AA3}"/>
    <dgm:cxn modelId="{FE4E7562-BD66-4506-90DD-E61D1F1E09AC}" srcId="{ED74049B-9BF0-4D55-9CB6-99DC33684335}" destId="{CB46B402-9E6B-4E34-9227-424250121629}" srcOrd="8" destOrd="0" parTransId="{58F3E770-3C35-4ECB-A190-71982F21F26E}" sibTransId="{719E662E-D295-49D7-BD8B-2032D44BCA6E}"/>
    <dgm:cxn modelId="{B6984ED0-2351-48EC-8AEB-CCE9EBF3D5EB}" type="presOf" srcId="{2773C51B-44C5-4277-9CEB-9A9FE6633463}" destId="{9374533B-220F-4224-A4A9-EE4C50BFF57D}" srcOrd="0" destOrd="0" presId="urn:microsoft.com/office/officeart/2005/8/layout/cycle6"/>
    <dgm:cxn modelId="{171B8B7C-8D76-4672-87DC-84E95DA8F47F}" type="presOf" srcId="{D993607F-4496-4FB5-86DF-D7BDED4B5D31}" destId="{4C509B0F-9541-40A8-928F-0FC15373BB7F}" srcOrd="0" destOrd="0" presId="urn:microsoft.com/office/officeart/2005/8/layout/cycle6"/>
    <dgm:cxn modelId="{24432DF7-300C-4ED4-B3DE-BD4801A9DF94}" type="presOf" srcId="{3BA2DDD1-48D0-4DB3-8EF7-6FE0F25396F3}" destId="{D6260D69-797C-4EB7-8E8C-D9F5C6221B67}" srcOrd="0" destOrd="0" presId="urn:microsoft.com/office/officeart/2005/8/layout/cycle6"/>
    <dgm:cxn modelId="{C7E9737A-98B9-4FC6-B119-8AD33667FD49}" type="presOf" srcId="{2719C1A1-7E3A-4825-9087-A7328C79E2DA}" destId="{2CF4E0E9-934D-49EE-B14D-C49A5314DA8B}" srcOrd="0" destOrd="0" presId="urn:microsoft.com/office/officeart/2005/8/layout/cycle6"/>
    <dgm:cxn modelId="{8153CEE5-6C73-4C2C-A6D8-05EC627484BF}" type="presOf" srcId="{F42E9084-BCB9-465E-854D-614F1449DC06}" destId="{9060DE7B-FC8B-4E94-9882-E35C6E2E6C7E}" srcOrd="0" destOrd="0" presId="urn:microsoft.com/office/officeart/2005/8/layout/cycle6"/>
    <dgm:cxn modelId="{AF063CD4-6238-44C4-B060-3CA005664A56}" type="presOf" srcId="{E7F5F2F8-C55D-4C21-AF81-0CF3EED1D9C7}" destId="{C1E68D62-8EBF-424F-B0FD-8F992C50FC90}" srcOrd="0" destOrd="0" presId="urn:microsoft.com/office/officeart/2005/8/layout/cycle6"/>
    <dgm:cxn modelId="{C2E56ABA-0030-4E84-8DE6-AEE120E686E4}" srcId="{ED74049B-9BF0-4D55-9CB6-99DC33684335}" destId="{E7F5F2F8-C55D-4C21-AF81-0CF3EED1D9C7}" srcOrd="4" destOrd="0" parTransId="{8DF4DEE9-B755-405C-A1A5-F1FF9FB7CB2C}" sibTransId="{7505C59B-AA46-41A6-BD02-68EEEDADE637}"/>
    <dgm:cxn modelId="{794D8CF6-8FAC-4500-B265-667E70829670}" type="presOf" srcId="{364D519D-2351-4382-A592-5CA19D588AA3}" destId="{8EC4F079-396F-4D04-BD7E-EB32B808ACA2}" srcOrd="0" destOrd="0" presId="urn:microsoft.com/office/officeart/2005/8/layout/cycle6"/>
    <dgm:cxn modelId="{D2BDD906-DD25-469F-8E26-6B6BF47AB3A8}" type="presOf" srcId="{278A3E05-E221-4BBF-9716-2D540B09D1B5}" destId="{31A45A7A-CC0D-4C0D-BDC1-84B9DA9614F5}" srcOrd="0" destOrd="0" presId="urn:microsoft.com/office/officeart/2005/8/layout/cycle6"/>
    <dgm:cxn modelId="{124F1458-4880-4893-A462-8BEBB1894181}" type="presOf" srcId="{ED74049B-9BF0-4D55-9CB6-99DC33684335}" destId="{28F5A1EC-1656-446A-8A40-ECE36B0441E2}" srcOrd="0" destOrd="0" presId="urn:microsoft.com/office/officeart/2005/8/layout/cycle6"/>
    <dgm:cxn modelId="{E68F01DD-DD31-448F-88D7-8368CC1558A1}" srcId="{ED74049B-9BF0-4D55-9CB6-99DC33684335}" destId="{0902B66D-B060-486C-B843-9D9EB7922EBA}" srcOrd="6" destOrd="0" parTransId="{3FBDF13F-8679-4864-BAED-3C5BE83E3CE3}" sibTransId="{07F8D5FB-F6CB-4821-80DF-A50CBE896556}"/>
    <dgm:cxn modelId="{54932ADD-601B-409D-88F2-7C45CFC247D2}" srcId="{ED74049B-9BF0-4D55-9CB6-99DC33684335}" destId="{A97B2A52-2DE7-4BD3-98F9-ABA1A28BAD46}" srcOrd="7" destOrd="0" parTransId="{4324AE7F-52A0-41C2-B7C4-970353B96D65}" sibTransId="{9FB4F56C-41ED-46ED-814B-30D48C6D435E}"/>
    <dgm:cxn modelId="{9EE94EB9-3BBE-40E0-B4B6-BCE0132F8E4F}" type="presOf" srcId="{A97B2A52-2DE7-4BD3-98F9-ABA1A28BAD46}" destId="{7D8D55B8-172D-42F2-BE7A-F6F412CEAE15}" srcOrd="0" destOrd="0" presId="urn:microsoft.com/office/officeart/2005/8/layout/cycle6"/>
    <dgm:cxn modelId="{3138C2DA-EDB8-46F5-9B34-5B47F430739C}" type="presOf" srcId="{D66655EA-6A72-4B29-8A74-D6ECC84F0AF6}" destId="{155D20A3-904B-4A8A-A44B-A6C22E624B80}" srcOrd="0" destOrd="0" presId="urn:microsoft.com/office/officeart/2005/8/layout/cycle6"/>
    <dgm:cxn modelId="{59AF0DC2-2E46-44AC-B174-A6F2A6330982}" type="presOf" srcId="{F1FE43F9-32BE-45A0-AD1C-7FC31E90F38E}" destId="{CF89F7FF-C1D0-4EF6-A047-D9D68D45711F}" srcOrd="0" destOrd="0" presId="urn:microsoft.com/office/officeart/2005/8/layout/cycle6"/>
    <dgm:cxn modelId="{45C24DB7-4395-430D-8044-58B4E0524878}" srcId="{ED74049B-9BF0-4D55-9CB6-99DC33684335}" destId="{8D016A79-7D23-4281-B1D0-1307E94FBCBA}" srcOrd="12" destOrd="0" parTransId="{7A78E6D0-3D09-4F8A-973F-881B2FB94AD8}" sibTransId="{B700B633-7B5E-43D3-BF8C-DAF09D6C4C57}"/>
    <dgm:cxn modelId="{B87FDA46-ED2F-41FF-A684-9BA5CBEA2F47}" type="presOf" srcId="{0902B66D-B060-486C-B843-9D9EB7922EBA}" destId="{67B23AA7-3E02-4606-8B42-C8DA27844131}" srcOrd="0" destOrd="0" presId="urn:microsoft.com/office/officeart/2005/8/layout/cycle6"/>
    <dgm:cxn modelId="{AD0F163C-D3EE-4D6D-B142-6845915530BA}" srcId="{ED74049B-9BF0-4D55-9CB6-99DC33684335}" destId="{FA838348-A5B5-450C-B158-BA35D700F943}" srcOrd="10" destOrd="0" parTransId="{A3275977-ECDB-45D9-B67F-DB55360F486F}" sibTransId="{D66655EA-6A72-4B29-8A74-D6ECC84F0AF6}"/>
    <dgm:cxn modelId="{8E5AE2C3-55C9-4CCE-85D8-89683F9EFE7A}" type="presOf" srcId="{431B24AF-EAC8-4198-BBD1-3008E89E472F}" destId="{D9AE79C6-F61B-43AF-8528-08259DBCDDA0}" srcOrd="0" destOrd="0" presId="urn:microsoft.com/office/officeart/2005/8/layout/cycle6"/>
    <dgm:cxn modelId="{5DD11686-C0A4-40AE-885E-38EA2EB9C71D}" type="presOf" srcId="{2BB317E2-589D-4DC7-9D28-D384D354A541}" destId="{0D31A971-9C00-4728-BAFA-8B41C29F9323}" srcOrd="0" destOrd="0" presId="urn:microsoft.com/office/officeart/2005/8/layout/cycle6"/>
    <dgm:cxn modelId="{2F44BF91-CE84-4003-B88C-536404E788F5}" type="presOf" srcId="{07A63727-91C9-4A9A-B1A1-6CB998C2DFBE}" destId="{908776F0-AA41-4154-AC12-01C39BAD231C}" srcOrd="0" destOrd="0" presId="urn:microsoft.com/office/officeart/2005/8/layout/cycle6"/>
    <dgm:cxn modelId="{E8011E72-69AC-461E-A4BD-3ECD1A24129A}" type="presOf" srcId="{671DD224-5788-421D-9907-833555F6B674}" destId="{184E470C-4B76-43D9-86C5-BC236337AFDF}" srcOrd="0" destOrd="0" presId="urn:microsoft.com/office/officeart/2005/8/layout/cycle6"/>
    <dgm:cxn modelId="{2F0803FE-F78A-4987-B900-325D0E376890}" srcId="{ED74049B-9BF0-4D55-9CB6-99DC33684335}" destId="{F1FE43F9-32BE-45A0-AD1C-7FC31E90F38E}" srcOrd="3" destOrd="0" parTransId="{D1A85E43-BC64-4166-9228-156AF802CE53}" sibTransId="{3BA2DDD1-48D0-4DB3-8EF7-6FE0F25396F3}"/>
    <dgm:cxn modelId="{C732E33F-655E-41AE-8ADF-251B75DA005C}" type="presOf" srcId="{FA838348-A5B5-450C-B158-BA35D700F943}" destId="{CC04B1B7-3F7B-45A5-B53C-8C3DCFB50404}" srcOrd="0" destOrd="0" presId="urn:microsoft.com/office/officeart/2005/8/layout/cycle6"/>
    <dgm:cxn modelId="{31A415B9-0BB9-460B-9745-EE92B8FBBB1A}" type="presOf" srcId="{719E662E-D295-49D7-BD8B-2032D44BCA6E}" destId="{AD02E6C1-3CBD-4ECD-8C1C-8AB7A495FD1D}" srcOrd="0" destOrd="0" presId="urn:microsoft.com/office/officeart/2005/8/layout/cycle6"/>
    <dgm:cxn modelId="{C3D58A6B-22B0-4D6F-975E-00CAB5344D23}" srcId="{ED74049B-9BF0-4D55-9CB6-99DC33684335}" destId="{2719C1A1-7E3A-4825-9087-A7328C79E2DA}" srcOrd="5" destOrd="0" parTransId="{B7B74A20-2AD0-40B1-9F49-95082163E887}" sibTransId="{F42E9084-BCB9-465E-854D-614F1449DC06}"/>
    <dgm:cxn modelId="{B8B90C44-A9D1-460B-93BE-B8250ACCB301}" type="presOf" srcId="{E5B7F836-716F-4911-A9FC-DC13170FA92D}" destId="{78A98ACF-6B05-4F38-91E3-C9A996CD1CBE}" srcOrd="0" destOrd="0" presId="urn:microsoft.com/office/officeart/2005/8/layout/cycle6"/>
    <dgm:cxn modelId="{409321EF-07DB-465F-AC98-853A66DA1F6F}" type="presOf" srcId="{07F8D5FB-F6CB-4821-80DF-A50CBE896556}" destId="{9ECEB5E4-490F-4C9C-BBF7-C39BE16BA970}" srcOrd="0" destOrd="0" presId="urn:microsoft.com/office/officeart/2005/8/layout/cycle6"/>
    <dgm:cxn modelId="{D7DFDD99-8092-4590-8616-F2E94C32296C}" srcId="{ED74049B-9BF0-4D55-9CB6-99DC33684335}" destId="{E5B7F836-716F-4911-A9FC-DC13170FA92D}" srcOrd="11" destOrd="0" parTransId="{9134FE03-975E-46D2-BA7A-DA18909C9156}" sibTransId="{D993607F-4496-4FB5-86DF-D7BDED4B5D31}"/>
    <dgm:cxn modelId="{D8CEA9B7-2DBF-4BF0-8216-3BFFD90841E1}" type="presOf" srcId="{9FB4F56C-41ED-46ED-814B-30D48C6D435E}" destId="{F3F1EAD3-6DE6-462D-B7BF-EDC2A2D7E132}" srcOrd="0" destOrd="0" presId="urn:microsoft.com/office/officeart/2005/8/layout/cycle6"/>
    <dgm:cxn modelId="{ECC2686A-EC12-4077-83AA-84722313D1C2}" type="presParOf" srcId="{28F5A1EC-1656-446A-8A40-ECE36B0441E2}" destId="{184E470C-4B76-43D9-86C5-BC236337AFDF}" srcOrd="0" destOrd="0" presId="urn:microsoft.com/office/officeart/2005/8/layout/cycle6"/>
    <dgm:cxn modelId="{9A36898D-821F-4883-B2DE-ACCCA2BFE553}" type="presParOf" srcId="{28F5A1EC-1656-446A-8A40-ECE36B0441E2}" destId="{1A81E169-1755-4FCB-B0CC-7AD1B38731F8}" srcOrd="1" destOrd="0" presId="urn:microsoft.com/office/officeart/2005/8/layout/cycle6"/>
    <dgm:cxn modelId="{3F32CEDC-EF41-450A-BEB3-CE17F51B6D14}" type="presParOf" srcId="{28F5A1EC-1656-446A-8A40-ECE36B0441E2}" destId="{8EC4F079-396F-4D04-BD7E-EB32B808ACA2}" srcOrd="2" destOrd="0" presId="urn:microsoft.com/office/officeart/2005/8/layout/cycle6"/>
    <dgm:cxn modelId="{F0021DB0-2CD6-433D-8455-99D9613664D1}" type="presParOf" srcId="{28F5A1EC-1656-446A-8A40-ECE36B0441E2}" destId="{9E181991-4AFC-4409-8DFB-5F8D8A825813}" srcOrd="3" destOrd="0" presId="urn:microsoft.com/office/officeart/2005/8/layout/cycle6"/>
    <dgm:cxn modelId="{3BB74CA9-2189-4745-8CCA-F8E2C5118DF7}" type="presParOf" srcId="{28F5A1EC-1656-446A-8A40-ECE36B0441E2}" destId="{8FF09C96-7842-4BA1-A231-7CE9894DC508}" srcOrd="4" destOrd="0" presId="urn:microsoft.com/office/officeart/2005/8/layout/cycle6"/>
    <dgm:cxn modelId="{9C03EB48-D7A5-4872-9BD3-B0DE11706594}" type="presParOf" srcId="{28F5A1EC-1656-446A-8A40-ECE36B0441E2}" destId="{0D31A971-9C00-4728-BAFA-8B41C29F9323}" srcOrd="5" destOrd="0" presId="urn:microsoft.com/office/officeart/2005/8/layout/cycle6"/>
    <dgm:cxn modelId="{79492110-5562-40B4-BF40-06F1B5A927B6}" type="presParOf" srcId="{28F5A1EC-1656-446A-8A40-ECE36B0441E2}" destId="{908776F0-AA41-4154-AC12-01C39BAD231C}" srcOrd="6" destOrd="0" presId="urn:microsoft.com/office/officeart/2005/8/layout/cycle6"/>
    <dgm:cxn modelId="{388A8DE3-098A-4326-B439-7F7D1C4F315D}" type="presParOf" srcId="{28F5A1EC-1656-446A-8A40-ECE36B0441E2}" destId="{704B3F5D-01A2-4761-ABCE-68CA4FF25D5F}" srcOrd="7" destOrd="0" presId="urn:microsoft.com/office/officeart/2005/8/layout/cycle6"/>
    <dgm:cxn modelId="{90CAA537-A07F-44A8-BA1E-A6345C318DB6}" type="presParOf" srcId="{28F5A1EC-1656-446A-8A40-ECE36B0441E2}" destId="{D9AE79C6-F61B-43AF-8528-08259DBCDDA0}" srcOrd="8" destOrd="0" presId="urn:microsoft.com/office/officeart/2005/8/layout/cycle6"/>
    <dgm:cxn modelId="{5C0DB7C5-35A3-408D-BBBF-F192EE2D08DA}" type="presParOf" srcId="{28F5A1EC-1656-446A-8A40-ECE36B0441E2}" destId="{CF89F7FF-C1D0-4EF6-A047-D9D68D45711F}" srcOrd="9" destOrd="0" presId="urn:microsoft.com/office/officeart/2005/8/layout/cycle6"/>
    <dgm:cxn modelId="{DF414DEF-CFD8-47C8-A56D-A8F0E9CF77A9}" type="presParOf" srcId="{28F5A1EC-1656-446A-8A40-ECE36B0441E2}" destId="{06ABECAF-DBA9-4C15-8E62-02C2290E5C31}" srcOrd="10" destOrd="0" presId="urn:microsoft.com/office/officeart/2005/8/layout/cycle6"/>
    <dgm:cxn modelId="{F0DE3374-4B55-48BE-88F5-EB23D0ED0D6E}" type="presParOf" srcId="{28F5A1EC-1656-446A-8A40-ECE36B0441E2}" destId="{D6260D69-797C-4EB7-8E8C-D9F5C6221B67}" srcOrd="11" destOrd="0" presId="urn:microsoft.com/office/officeart/2005/8/layout/cycle6"/>
    <dgm:cxn modelId="{FB88F170-42C7-4C9D-A701-448EE46C2CA5}" type="presParOf" srcId="{28F5A1EC-1656-446A-8A40-ECE36B0441E2}" destId="{C1E68D62-8EBF-424F-B0FD-8F992C50FC90}" srcOrd="12" destOrd="0" presId="urn:microsoft.com/office/officeart/2005/8/layout/cycle6"/>
    <dgm:cxn modelId="{D4793B19-6DB2-4C32-84AB-4314FEBA2DFD}" type="presParOf" srcId="{28F5A1EC-1656-446A-8A40-ECE36B0441E2}" destId="{938BAF56-E6E8-4956-9ACA-EB9E7A59A10A}" srcOrd="13" destOrd="0" presId="urn:microsoft.com/office/officeart/2005/8/layout/cycle6"/>
    <dgm:cxn modelId="{B109891F-1E32-492F-B6BC-6DCED21E6752}" type="presParOf" srcId="{28F5A1EC-1656-446A-8A40-ECE36B0441E2}" destId="{A8E93163-AA36-4386-AE3B-14C6351DEDC0}" srcOrd="14" destOrd="0" presId="urn:microsoft.com/office/officeart/2005/8/layout/cycle6"/>
    <dgm:cxn modelId="{11C3FD5C-6071-48AD-91F5-9FE1CBAB5452}" type="presParOf" srcId="{28F5A1EC-1656-446A-8A40-ECE36B0441E2}" destId="{2CF4E0E9-934D-49EE-B14D-C49A5314DA8B}" srcOrd="15" destOrd="0" presId="urn:microsoft.com/office/officeart/2005/8/layout/cycle6"/>
    <dgm:cxn modelId="{F78F02F2-87B0-4D1F-9564-064D56FB67B7}" type="presParOf" srcId="{28F5A1EC-1656-446A-8A40-ECE36B0441E2}" destId="{1826555B-9DA8-4152-9678-9E5DF29D8A68}" srcOrd="16" destOrd="0" presId="urn:microsoft.com/office/officeart/2005/8/layout/cycle6"/>
    <dgm:cxn modelId="{C39C4C61-A7F1-43BF-954C-657D19E3695F}" type="presParOf" srcId="{28F5A1EC-1656-446A-8A40-ECE36B0441E2}" destId="{9060DE7B-FC8B-4E94-9882-E35C6E2E6C7E}" srcOrd="17" destOrd="0" presId="urn:microsoft.com/office/officeart/2005/8/layout/cycle6"/>
    <dgm:cxn modelId="{CEF6F8F4-2333-4D85-BC95-7BEC4BE0D44D}" type="presParOf" srcId="{28F5A1EC-1656-446A-8A40-ECE36B0441E2}" destId="{67B23AA7-3E02-4606-8B42-C8DA27844131}" srcOrd="18" destOrd="0" presId="urn:microsoft.com/office/officeart/2005/8/layout/cycle6"/>
    <dgm:cxn modelId="{AC2962C4-C682-4524-80A7-F0FD15F55E07}" type="presParOf" srcId="{28F5A1EC-1656-446A-8A40-ECE36B0441E2}" destId="{0DFB2EBA-28AD-44C9-9EA3-E7D084C10FA6}" srcOrd="19" destOrd="0" presId="urn:microsoft.com/office/officeart/2005/8/layout/cycle6"/>
    <dgm:cxn modelId="{C398E0CF-E3F2-4B89-8FD6-694559860FDC}" type="presParOf" srcId="{28F5A1EC-1656-446A-8A40-ECE36B0441E2}" destId="{9ECEB5E4-490F-4C9C-BBF7-C39BE16BA970}" srcOrd="20" destOrd="0" presId="urn:microsoft.com/office/officeart/2005/8/layout/cycle6"/>
    <dgm:cxn modelId="{C9E449C6-2DF4-42BD-802F-0976EA6D9625}" type="presParOf" srcId="{28F5A1EC-1656-446A-8A40-ECE36B0441E2}" destId="{7D8D55B8-172D-42F2-BE7A-F6F412CEAE15}" srcOrd="21" destOrd="0" presId="urn:microsoft.com/office/officeart/2005/8/layout/cycle6"/>
    <dgm:cxn modelId="{556520CF-1AF2-45C5-8795-892B58951AB3}" type="presParOf" srcId="{28F5A1EC-1656-446A-8A40-ECE36B0441E2}" destId="{E1ED7D89-7F04-4C24-A038-192F4BA1613F}" srcOrd="22" destOrd="0" presId="urn:microsoft.com/office/officeart/2005/8/layout/cycle6"/>
    <dgm:cxn modelId="{20378C3C-2C65-4134-BF1D-AE6FCF53008F}" type="presParOf" srcId="{28F5A1EC-1656-446A-8A40-ECE36B0441E2}" destId="{F3F1EAD3-6DE6-462D-B7BF-EDC2A2D7E132}" srcOrd="23" destOrd="0" presId="urn:microsoft.com/office/officeart/2005/8/layout/cycle6"/>
    <dgm:cxn modelId="{991B68B9-1F98-409F-A08C-54BAC40C0902}" type="presParOf" srcId="{28F5A1EC-1656-446A-8A40-ECE36B0441E2}" destId="{834CE8D2-73A3-46A6-B309-876F10B72BCA}" srcOrd="24" destOrd="0" presId="urn:microsoft.com/office/officeart/2005/8/layout/cycle6"/>
    <dgm:cxn modelId="{A6F29EB6-E2F4-4A40-B2C8-F1D3E764C814}" type="presParOf" srcId="{28F5A1EC-1656-446A-8A40-ECE36B0441E2}" destId="{20011A02-4411-4CBB-ADAD-915763601E0B}" srcOrd="25" destOrd="0" presId="urn:microsoft.com/office/officeart/2005/8/layout/cycle6"/>
    <dgm:cxn modelId="{0887938D-7874-4E08-A0B5-6A123F74427E}" type="presParOf" srcId="{28F5A1EC-1656-446A-8A40-ECE36B0441E2}" destId="{AD02E6C1-3CBD-4ECD-8C1C-8AB7A495FD1D}" srcOrd="26" destOrd="0" presId="urn:microsoft.com/office/officeart/2005/8/layout/cycle6"/>
    <dgm:cxn modelId="{08416BD8-DBB3-4577-83AA-6C055CD2F17B}" type="presParOf" srcId="{28F5A1EC-1656-446A-8A40-ECE36B0441E2}" destId="{9374533B-220F-4224-A4A9-EE4C50BFF57D}" srcOrd="27" destOrd="0" presId="urn:microsoft.com/office/officeart/2005/8/layout/cycle6"/>
    <dgm:cxn modelId="{E3D0C15B-A9EC-4111-A8C5-43373180D6B4}" type="presParOf" srcId="{28F5A1EC-1656-446A-8A40-ECE36B0441E2}" destId="{17AF3923-9015-444C-BFF8-C45F8C27029E}" srcOrd="28" destOrd="0" presId="urn:microsoft.com/office/officeart/2005/8/layout/cycle6"/>
    <dgm:cxn modelId="{015CC435-4E27-400F-A0B0-B4869499C335}" type="presParOf" srcId="{28F5A1EC-1656-446A-8A40-ECE36B0441E2}" destId="{31A45A7A-CC0D-4C0D-BDC1-84B9DA9614F5}" srcOrd="29" destOrd="0" presId="urn:microsoft.com/office/officeart/2005/8/layout/cycle6"/>
    <dgm:cxn modelId="{8955B74E-7952-4AB2-ADB2-5F5DF9468EA5}" type="presParOf" srcId="{28F5A1EC-1656-446A-8A40-ECE36B0441E2}" destId="{CC04B1B7-3F7B-45A5-B53C-8C3DCFB50404}" srcOrd="30" destOrd="0" presId="urn:microsoft.com/office/officeart/2005/8/layout/cycle6"/>
    <dgm:cxn modelId="{09D9CE4F-7A82-4B63-81C9-67C81AC07E0D}" type="presParOf" srcId="{28F5A1EC-1656-446A-8A40-ECE36B0441E2}" destId="{2580BA76-186A-4F9E-B9DF-E49E151F4F33}" srcOrd="31" destOrd="0" presId="urn:microsoft.com/office/officeart/2005/8/layout/cycle6"/>
    <dgm:cxn modelId="{E0829FF5-5934-4AEA-9BD4-2E71988DE9CC}" type="presParOf" srcId="{28F5A1EC-1656-446A-8A40-ECE36B0441E2}" destId="{155D20A3-904B-4A8A-A44B-A6C22E624B80}" srcOrd="32" destOrd="0" presId="urn:microsoft.com/office/officeart/2005/8/layout/cycle6"/>
    <dgm:cxn modelId="{8F4382BF-0E7A-4B63-9FA8-E52DD7048A6C}" type="presParOf" srcId="{28F5A1EC-1656-446A-8A40-ECE36B0441E2}" destId="{78A98ACF-6B05-4F38-91E3-C9A996CD1CBE}" srcOrd="33" destOrd="0" presId="urn:microsoft.com/office/officeart/2005/8/layout/cycle6"/>
    <dgm:cxn modelId="{DD9AEA06-5FF9-4796-8F0D-DAF9029264FC}" type="presParOf" srcId="{28F5A1EC-1656-446A-8A40-ECE36B0441E2}" destId="{FBAF0E85-C913-4A56-B5B5-619DFB2C17C4}" srcOrd="34" destOrd="0" presId="urn:microsoft.com/office/officeart/2005/8/layout/cycle6"/>
    <dgm:cxn modelId="{CDC5AC2E-E44B-46C5-BCE8-391B148676F1}" type="presParOf" srcId="{28F5A1EC-1656-446A-8A40-ECE36B0441E2}" destId="{4C509B0F-9541-40A8-928F-0FC15373BB7F}" srcOrd="35" destOrd="0" presId="urn:microsoft.com/office/officeart/2005/8/layout/cycle6"/>
    <dgm:cxn modelId="{5F606B47-3E1F-47D0-9FF1-16BCB111D786}" type="presParOf" srcId="{28F5A1EC-1656-446A-8A40-ECE36B0441E2}" destId="{DC25E565-050C-494B-860C-1194DAFA8ABB}" srcOrd="36" destOrd="0" presId="urn:microsoft.com/office/officeart/2005/8/layout/cycle6"/>
    <dgm:cxn modelId="{F71D788C-9F97-4605-99D8-E3C66A2EA7C0}" type="presParOf" srcId="{28F5A1EC-1656-446A-8A40-ECE36B0441E2}" destId="{D62F7E5C-7997-43D4-8734-B9DBF1B01732}" srcOrd="37" destOrd="0" presId="urn:microsoft.com/office/officeart/2005/8/layout/cycle6"/>
    <dgm:cxn modelId="{68E5DD97-8E25-4ABD-A455-FF5699B47637}" type="presParOf" srcId="{28F5A1EC-1656-446A-8A40-ECE36B0441E2}" destId="{23F1550D-4CA2-440B-B0DE-E893BFD2FE3C}" srcOrd="38"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E470C-4B76-43D9-86C5-BC236337AFDF}">
      <dsp:nvSpPr>
        <dsp:cNvPr id="0" name=""/>
        <dsp:cNvSpPr/>
      </dsp:nvSpPr>
      <dsp:spPr>
        <a:xfrm flipH="1" flipV="1">
          <a:off x="3888771" y="120905"/>
          <a:ext cx="167687" cy="49616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s-ES" sz="500" kern="1200" dirty="0"/>
        </a:p>
      </dsp:txBody>
      <dsp:txXfrm rot="10800000">
        <a:off x="3896957" y="129091"/>
        <a:ext cx="151315" cy="479796"/>
      </dsp:txXfrm>
    </dsp:sp>
    <dsp:sp modelId="{8EC4F079-396F-4D04-BD7E-EB32B808ACA2}">
      <dsp:nvSpPr>
        <dsp:cNvPr id="0" name=""/>
        <dsp:cNvSpPr/>
      </dsp:nvSpPr>
      <dsp:spPr>
        <a:xfrm>
          <a:off x="217244" y="-3911768"/>
          <a:ext cx="4774533" cy="4774533"/>
        </a:xfrm>
        <a:custGeom>
          <a:avLst/>
          <a:gdLst/>
          <a:ahLst/>
          <a:cxnLst/>
          <a:rect l="0" t="0" r="0" b="0"/>
          <a:pathLst>
            <a:path>
              <a:moveTo>
                <a:pt x="3835136" y="4285347"/>
              </a:moveTo>
              <a:arcTo wR="2387266" hR="2387266" stAng="3159801" swAng="7258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181991-4AFC-4409-8DFB-5F8D8A825813}">
      <dsp:nvSpPr>
        <dsp:cNvPr id="0" name=""/>
        <dsp:cNvSpPr/>
      </dsp:nvSpPr>
      <dsp:spPr>
        <a:xfrm>
          <a:off x="3617797" y="180433"/>
          <a:ext cx="3154041" cy="161715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COLEGIO</a:t>
          </a:r>
          <a:endParaRPr lang="es-ES" sz="2400" kern="1200" dirty="0"/>
        </a:p>
      </dsp:txBody>
      <dsp:txXfrm>
        <a:off x="3696740" y="259376"/>
        <a:ext cx="2996155" cy="1459264"/>
      </dsp:txXfrm>
    </dsp:sp>
    <dsp:sp modelId="{0D31A971-9C00-4728-BAFA-8B41C29F9323}">
      <dsp:nvSpPr>
        <dsp:cNvPr id="0" name=""/>
        <dsp:cNvSpPr/>
      </dsp:nvSpPr>
      <dsp:spPr>
        <a:xfrm>
          <a:off x="5891042" y="-737204"/>
          <a:ext cx="4774533" cy="4774533"/>
        </a:xfrm>
        <a:custGeom>
          <a:avLst/>
          <a:gdLst/>
          <a:ahLst/>
          <a:cxnLst/>
          <a:rect l="0" t="0" r="0" b="0"/>
          <a:pathLst>
            <a:path>
              <a:moveTo>
                <a:pt x="4324" y="2530899"/>
              </a:moveTo>
              <a:arcTo wR="2387266" hR="2387266" stAng="10593038" swAng="5503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8776F0-AA41-4154-AC12-01C39BAD231C}">
      <dsp:nvSpPr>
        <dsp:cNvPr id="0" name=""/>
        <dsp:cNvSpPr/>
      </dsp:nvSpPr>
      <dsp:spPr>
        <a:xfrm>
          <a:off x="5116297" y="1408110"/>
          <a:ext cx="2241816" cy="1405080"/>
        </a:xfrm>
        <a:prstGeom prst="roundRect">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ASOCIACIÓN</a:t>
          </a:r>
          <a:endParaRPr lang="es-ES" sz="1800" kern="1200" dirty="0"/>
        </a:p>
      </dsp:txBody>
      <dsp:txXfrm>
        <a:off x="5184887" y="1476700"/>
        <a:ext cx="2104636" cy="1267900"/>
      </dsp:txXfrm>
    </dsp:sp>
    <dsp:sp modelId="{D9AE79C6-F61B-43AF-8528-08259DBCDDA0}">
      <dsp:nvSpPr>
        <dsp:cNvPr id="0" name=""/>
        <dsp:cNvSpPr/>
      </dsp:nvSpPr>
      <dsp:spPr>
        <a:xfrm>
          <a:off x="5510479" y="2223422"/>
          <a:ext cx="4774533" cy="4774533"/>
        </a:xfrm>
        <a:custGeom>
          <a:avLst/>
          <a:gdLst/>
          <a:ahLst/>
          <a:cxnLst/>
          <a:rect l="0" t="0" r="0" b="0"/>
          <a:pathLst>
            <a:path>
              <a:moveTo>
                <a:pt x="817160" y="588987"/>
              </a:moveTo>
              <a:arcTo wR="2387266" hR="2387266" stAng="13732516" swAng="1674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89F7FF-C1D0-4EF6-A047-D9D68D45711F}">
      <dsp:nvSpPr>
        <dsp:cNvPr id="0" name=""/>
        <dsp:cNvSpPr/>
      </dsp:nvSpPr>
      <dsp:spPr>
        <a:xfrm>
          <a:off x="5501328" y="2737362"/>
          <a:ext cx="1814320" cy="470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Rehabilitador</a:t>
          </a:r>
          <a:endParaRPr lang="es-ES" sz="1800" kern="1200" dirty="0"/>
        </a:p>
      </dsp:txBody>
      <dsp:txXfrm>
        <a:off x="5524275" y="2760309"/>
        <a:ext cx="1768426" cy="424176"/>
      </dsp:txXfrm>
    </dsp:sp>
    <dsp:sp modelId="{D6260D69-797C-4EB7-8E8C-D9F5C6221B67}">
      <dsp:nvSpPr>
        <dsp:cNvPr id="0" name=""/>
        <dsp:cNvSpPr/>
      </dsp:nvSpPr>
      <dsp:spPr>
        <a:xfrm>
          <a:off x="2098079" y="2277620"/>
          <a:ext cx="4774533" cy="4774533"/>
        </a:xfrm>
        <a:custGeom>
          <a:avLst/>
          <a:gdLst/>
          <a:ahLst/>
          <a:cxnLst/>
          <a:rect l="0" t="0" r="0" b="0"/>
          <a:pathLst>
            <a:path>
              <a:moveTo>
                <a:pt x="4278596" y="930588"/>
              </a:moveTo>
              <a:arcTo wR="2387266" hR="2387266" stAng="19343820" swAng="1381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E68D62-8EBF-424F-B0FD-8F992C50FC90}">
      <dsp:nvSpPr>
        <dsp:cNvPr id="0" name=""/>
        <dsp:cNvSpPr/>
      </dsp:nvSpPr>
      <dsp:spPr>
        <a:xfrm>
          <a:off x="5572165" y="3286146"/>
          <a:ext cx="1592356" cy="490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Ortopeda</a:t>
          </a:r>
          <a:endParaRPr lang="es-ES" sz="1800" kern="1200" dirty="0"/>
        </a:p>
      </dsp:txBody>
      <dsp:txXfrm>
        <a:off x="5596105" y="3310086"/>
        <a:ext cx="1544476" cy="442531"/>
      </dsp:txXfrm>
    </dsp:sp>
    <dsp:sp modelId="{A8E93163-AA36-4386-AE3B-14C6351DEDC0}">
      <dsp:nvSpPr>
        <dsp:cNvPr id="0" name=""/>
        <dsp:cNvSpPr/>
      </dsp:nvSpPr>
      <dsp:spPr>
        <a:xfrm>
          <a:off x="3135289" y="-876414"/>
          <a:ext cx="4774533" cy="4774533"/>
        </a:xfrm>
        <a:custGeom>
          <a:avLst/>
          <a:gdLst/>
          <a:ahLst/>
          <a:cxnLst/>
          <a:rect l="0" t="0" r="0" b="0"/>
          <a:pathLst>
            <a:path>
              <a:moveTo>
                <a:pt x="3139043" y="4653071"/>
              </a:moveTo>
              <a:arcTo wR="2387266" hR="2387266" stAng="4298672" swAng="441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F4E0E9-934D-49EE-B14D-C49A5314DA8B}">
      <dsp:nvSpPr>
        <dsp:cNvPr id="0" name=""/>
        <dsp:cNvSpPr/>
      </dsp:nvSpPr>
      <dsp:spPr>
        <a:xfrm>
          <a:off x="5429294" y="3786220"/>
          <a:ext cx="1394454" cy="457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Cardiólogo </a:t>
          </a:r>
          <a:r>
            <a:rPr lang="es-ES" sz="1600" kern="1200" dirty="0" err="1" smtClean="0"/>
            <a:t>inf</a:t>
          </a:r>
          <a:r>
            <a:rPr lang="es-ES" sz="1600" kern="1200" dirty="0" smtClean="0"/>
            <a:t>.</a:t>
          </a:r>
          <a:endParaRPr lang="es-ES" sz="1600" kern="1200" dirty="0"/>
        </a:p>
      </dsp:txBody>
      <dsp:txXfrm>
        <a:off x="5451639" y="3808565"/>
        <a:ext cx="1349764" cy="413044"/>
      </dsp:txXfrm>
    </dsp:sp>
    <dsp:sp modelId="{9060DE7B-FC8B-4E94-9882-E35C6E2E6C7E}">
      <dsp:nvSpPr>
        <dsp:cNvPr id="0" name=""/>
        <dsp:cNvSpPr/>
      </dsp:nvSpPr>
      <dsp:spPr>
        <a:xfrm>
          <a:off x="1940165" y="129381"/>
          <a:ext cx="4774533" cy="4774533"/>
        </a:xfrm>
        <a:custGeom>
          <a:avLst/>
          <a:gdLst/>
          <a:ahLst/>
          <a:cxnLst/>
          <a:rect l="0" t="0" r="0" b="0"/>
          <a:pathLst>
            <a:path>
              <a:moveTo>
                <a:pt x="4028911" y="4120483"/>
              </a:moveTo>
              <a:arcTo wR="2387266" hR="2387266" stAng="2793256" swAng="12172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B23AA7-3E02-4606-8B42-C8DA27844131}">
      <dsp:nvSpPr>
        <dsp:cNvPr id="0" name=""/>
        <dsp:cNvSpPr/>
      </dsp:nvSpPr>
      <dsp:spPr>
        <a:xfrm>
          <a:off x="4000523" y="4714898"/>
          <a:ext cx="1587603" cy="4710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Nutricionista</a:t>
          </a:r>
          <a:endParaRPr lang="es-ES" sz="1600" kern="1200" dirty="0"/>
        </a:p>
      </dsp:txBody>
      <dsp:txXfrm>
        <a:off x="4023517" y="4737892"/>
        <a:ext cx="1541615" cy="425056"/>
      </dsp:txXfrm>
    </dsp:sp>
    <dsp:sp modelId="{9ECEB5E4-490F-4C9C-BBF7-C39BE16BA970}">
      <dsp:nvSpPr>
        <dsp:cNvPr id="0" name=""/>
        <dsp:cNvSpPr/>
      </dsp:nvSpPr>
      <dsp:spPr>
        <a:xfrm>
          <a:off x="3024795" y="4637058"/>
          <a:ext cx="4774533" cy="4774533"/>
        </a:xfrm>
        <a:custGeom>
          <a:avLst/>
          <a:gdLst/>
          <a:ahLst/>
          <a:cxnLst/>
          <a:rect l="0" t="0" r="0" b="0"/>
          <a:pathLst>
            <a:path>
              <a:moveTo>
                <a:pt x="976884" y="461166"/>
              </a:moveTo>
              <a:arcTo wR="2387266" hR="2387266" stAng="14027198" swAng="2024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8D55B8-172D-42F2-BE7A-F6F412CEAE15}">
      <dsp:nvSpPr>
        <dsp:cNvPr id="0" name=""/>
        <dsp:cNvSpPr/>
      </dsp:nvSpPr>
      <dsp:spPr>
        <a:xfrm>
          <a:off x="2582928" y="4720079"/>
          <a:ext cx="1535766" cy="430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Neumólogo </a:t>
          </a:r>
          <a:r>
            <a:rPr lang="es-ES" sz="1600" kern="1200" dirty="0" err="1" smtClean="0"/>
            <a:t>ped</a:t>
          </a:r>
          <a:endParaRPr lang="es-ES" sz="1600" kern="1200" dirty="0"/>
        </a:p>
      </dsp:txBody>
      <dsp:txXfrm>
        <a:off x="2603961" y="4741112"/>
        <a:ext cx="1493700" cy="388804"/>
      </dsp:txXfrm>
    </dsp:sp>
    <dsp:sp modelId="{F3F1EAD3-6DE6-462D-B7BF-EDC2A2D7E132}">
      <dsp:nvSpPr>
        <dsp:cNvPr id="0" name=""/>
        <dsp:cNvSpPr/>
      </dsp:nvSpPr>
      <dsp:spPr>
        <a:xfrm>
          <a:off x="573573" y="4717099"/>
          <a:ext cx="4774533" cy="4774533"/>
        </a:xfrm>
        <a:custGeom>
          <a:avLst/>
          <a:gdLst/>
          <a:ahLst/>
          <a:cxnLst/>
          <a:rect l="0" t="0" r="0" b="0"/>
          <a:pathLst>
            <a:path>
              <a:moveTo>
                <a:pt x="2269374" y="2912"/>
              </a:moveTo>
              <a:arcTo wR="2387266" hR="2387266" stAng="16030163" swAng="1910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4CE8D2-73A3-46A6-B309-876F10B72BCA}">
      <dsp:nvSpPr>
        <dsp:cNvPr id="0" name=""/>
        <dsp:cNvSpPr/>
      </dsp:nvSpPr>
      <dsp:spPr>
        <a:xfrm>
          <a:off x="1857384" y="4286288"/>
          <a:ext cx="1554777" cy="430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Neuropediatra</a:t>
          </a:r>
          <a:endParaRPr lang="es-ES" sz="1600" kern="1200" dirty="0"/>
        </a:p>
      </dsp:txBody>
      <dsp:txXfrm>
        <a:off x="1878417" y="4307321"/>
        <a:ext cx="1512711" cy="388799"/>
      </dsp:txXfrm>
    </dsp:sp>
    <dsp:sp modelId="{AD02E6C1-3CBD-4ECD-8C1C-8AB7A495FD1D}">
      <dsp:nvSpPr>
        <dsp:cNvPr id="0" name=""/>
        <dsp:cNvSpPr/>
      </dsp:nvSpPr>
      <dsp:spPr>
        <a:xfrm>
          <a:off x="737442" y="-373314"/>
          <a:ext cx="4774533" cy="4774533"/>
        </a:xfrm>
        <a:custGeom>
          <a:avLst/>
          <a:gdLst/>
          <a:ahLst/>
          <a:cxnLst/>
          <a:rect l="0" t="0" r="0" b="0"/>
          <a:pathLst>
            <a:path>
              <a:moveTo>
                <a:pt x="1654837" y="4659399"/>
              </a:moveTo>
              <a:arcTo wR="2387266" hR="2387266" stAng="6472012" swAng="932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74533B-220F-4224-A4A9-EE4C50BFF57D}">
      <dsp:nvSpPr>
        <dsp:cNvPr id="0" name=""/>
        <dsp:cNvSpPr/>
      </dsp:nvSpPr>
      <dsp:spPr>
        <a:xfrm>
          <a:off x="1428756" y="3571901"/>
          <a:ext cx="1280797" cy="693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Psicólogos</a:t>
          </a:r>
          <a:endParaRPr lang="es-ES" sz="1800" kern="1200" dirty="0"/>
        </a:p>
      </dsp:txBody>
      <dsp:txXfrm>
        <a:off x="1462598" y="3605743"/>
        <a:ext cx="1213113" cy="625572"/>
      </dsp:txXfrm>
    </dsp:sp>
    <dsp:sp modelId="{31A45A7A-CC0D-4C0D-BDC1-84B9DA9614F5}">
      <dsp:nvSpPr>
        <dsp:cNvPr id="0" name=""/>
        <dsp:cNvSpPr/>
      </dsp:nvSpPr>
      <dsp:spPr>
        <a:xfrm>
          <a:off x="-394275" y="-1200695"/>
          <a:ext cx="4774533" cy="4774533"/>
        </a:xfrm>
        <a:custGeom>
          <a:avLst/>
          <a:gdLst/>
          <a:ahLst/>
          <a:cxnLst/>
          <a:rect l="0" t="0" r="0" b="0"/>
          <a:pathLst>
            <a:path>
              <a:moveTo>
                <a:pt x="2289185" y="4772517"/>
              </a:moveTo>
              <a:arcTo wR="2387266" hR="2387266" stAng="5541280" swAng="275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04B1B7-3F7B-45A5-B53C-8C3DCFB50404}">
      <dsp:nvSpPr>
        <dsp:cNvPr id="0" name=""/>
        <dsp:cNvSpPr/>
      </dsp:nvSpPr>
      <dsp:spPr>
        <a:xfrm>
          <a:off x="71428" y="2000263"/>
          <a:ext cx="2988554" cy="1555819"/>
        </a:xfrm>
        <a:prstGeom prst="roundRect">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ATENCIÓN PRIMARIA</a:t>
          </a:r>
          <a:endParaRPr lang="es-ES" sz="1800" kern="1200" dirty="0"/>
        </a:p>
      </dsp:txBody>
      <dsp:txXfrm>
        <a:off x="147377" y="2076212"/>
        <a:ext cx="2836656" cy="1403921"/>
      </dsp:txXfrm>
    </dsp:sp>
    <dsp:sp modelId="{155D20A3-904B-4A8A-A44B-A6C22E624B80}">
      <dsp:nvSpPr>
        <dsp:cNvPr id="0" name=""/>
        <dsp:cNvSpPr/>
      </dsp:nvSpPr>
      <dsp:spPr>
        <a:xfrm>
          <a:off x="430301" y="-2489806"/>
          <a:ext cx="4774533" cy="4774533"/>
        </a:xfrm>
        <a:custGeom>
          <a:avLst/>
          <a:gdLst/>
          <a:ahLst/>
          <a:cxnLst/>
          <a:rect l="0" t="0" r="0" b="0"/>
          <a:pathLst>
            <a:path>
              <a:moveTo>
                <a:pt x="1256659" y="4489828"/>
              </a:moveTo>
              <a:arcTo wR="2387266" hR="2387266" stAng="7096091" swAng="718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A98ACF-6B05-4F38-91E3-C9A996CD1CBE}">
      <dsp:nvSpPr>
        <dsp:cNvPr id="0" name=""/>
        <dsp:cNvSpPr/>
      </dsp:nvSpPr>
      <dsp:spPr>
        <a:xfrm>
          <a:off x="857251" y="142870"/>
          <a:ext cx="2676823" cy="1832804"/>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Fisioterapeutas / Terapia ocupacional / “Tiempo libre” “Respiro” </a:t>
          </a:r>
          <a:endParaRPr lang="es-ES" sz="1800" kern="1200" dirty="0">
            <a:solidFill>
              <a:schemeClr val="tx1"/>
            </a:solidFill>
          </a:endParaRPr>
        </a:p>
      </dsp:txBody>
      <dsp:txXfrm>
        <a:off x="946721" y="232340"/>
        <a:ext cx="2497883" cy="1653864"/>
      </dsp:txXfrm>
    </dsp:sp>
    <dsp:sp modelId="{4C509B0F-9541-40A8-928F-0FC15373BB7F}">
      <dsp:nvSpPr>
        <dsp:cNvPr id="0" name=""/>
        <dsp:cNvSpPr/>
      </dsp:nvSpPr>
      <dsp:spPr>
        <a:xfrm>
          <a:off x="2580915" y="-207875"/>
          <a:ext cx="5040648" cy="5040648"/>
        </a:xfrm>
        <a:custGeom>
          <a:avLst/>
          <a:gdLst/>
          <a:ahLst/>
          <a:cxnLst/>
          <a:rect l="0" t="0" r="0" b="0"/>
          <a:pathLst>
            <a:path>
              <a:moveTo>
                <a:pt x="992946" y="515542"/>
              </a:moveTo>
              <a:arcTo wR="2520324" hR="2520324" stAng="13961844" swAng="106624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25E565-050C-494B-860C-1194DAFA8ABB}">
      <dsp:nvSpPr>
        <dsp:cNvPr id="0" name=""/>
        <dsp:cNvSpPr/>
      </dsp:nvSpPr>
      <dsp:spPr>
        <a:xfrm>
          <a:off x="5517629" y="4286284"/>
          <a:ext cx="1840484" cy="698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Genetista</a:t>
          </a:r>
          <a:endParaRPr lang="es-ES" sz="1800" kern="1200" dirty="0"/>
        </a:p>
      </dsp:txBody>
      <dsp:txXfrm>
        <a:off x="5551703" y="4320358"/>
        <a:ext cx="1772336" cy="629870"/>
      </dsp:txXfrm>
    </dsp:sp>
    <dsp:sp modelId="{23F1550D-4CA2-440B-B0DE-E893BFD2FE3C}">
      <dsp:nvSpPr>
        <dsp:cNvPr id="0" name=""/>
        <dsp:cNvSpPr/>
      </dsp:nvSpPr>
      <dsp:spPr>
        <a:xfrm>
          <a:off x="2444023" y="113205"/>
          <a:ext cx="5128352" cy="5128352"/>
        </a:xfrm>
        <a:custGeom>
          <a:avLst/>
          <a:gdLst/>
          <a:ahLst/>
          <a:cxnLst/>
          <a:rect l="0" t="0" r="0" b="0"/>
          <a:pathLst>
            <a:path>
              <a:moveTo>
                <a:pt x="3637245" y="4893022"/>
              </a:moveTo>
              <a:arcTo wR="2564176" hR="2564176" stAng="3915662" swAng="106624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1522B-663A-4CA6-AF58-50FBB6CD0582}" type="datetimeFigureOut">
              <a:rPr lang="es-ES" smtClean="0"/>
              <a:pPr/>
              <a:t>28/01/2016</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B42A37-A4FD-440B-9FD6-D29B4DF24242}" type="slidenum">
              <a:rPr lang="es-ES" smtClean="0"/>
              <a:pPr/>
              <a:t>‹Nº›</a:t>
            </a:fld>
            <a:endParaRPr lang="es-ES" dirty="0"/>
          </a:p>
        </p:txBody>
      </p:sp>
    </p:spTree>
    <p:extLst>
      <p:ext uri="{BB962C8B-B14F-4D97-AF65-F5344CB8AC3E}">
        <p14:creationId xmlns:p14="http://schemas.microsoft.com/office/powerpoint/2010/main" val="417851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s.wikipedia.org/wiki/Archaea" TargetMode="External"/><Relationship Id="rId7" Type="http://schemas.openxmlformats.org/officeDocument/2006/relationships/hyperlink" Target="http://www.sciencemag.org/"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ncbi.nlm.nih.gov/pubmed/22745249?dopt=Abstract" TargetMode="External"/><Relationship Id="rId5" Type="http://schemas.openxmlformats.org/officeDocument/2006/relationships/hyperlink" Target="http://medmol.es/glosario/87/" TargetMode="External"/><Relationship Id="rId4" Type="http://schemas.openxmlformats.org/officeDocument/2006/relationships/hyperlink" Target="http://es.scribd.com/doc/215127326/Secuencia-palindromica"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6B42A37-A4FD-440B-9FD6-D29B4DF2424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DF2039-0708-432E-B785-E7ADC691CF1B}" type="slidenum">
              <a:rPr lang="en-US" altLang="en-US" smtClean="0"/>
              <a:pPr eaLnBrk="1" hangingPunct="1"/>
              <a:t>10</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s-ES" altLang="en-US" dirty="0" smtClean="0">
                <a:latin typeface="Arial" charset="0"/>
              </a:rPr>
              <a:t>Los avances en genética han supuesto, que en muchos casos en las enfermedades neuromusculares más frecuentes en pediatría, no debamos realizar pruebas diagnósticas agresivas e ir directamente al análisis molecular para establecer el diagnóstico</a:t>
            </a:r>
          </a:p>
          <a:p>
            <a:pPr eaLnBrk="1" hangingPunct="1"/>
            <a:r>
              <a:rPr lang="es-ES" altLang="en-US" dirty="0" smtClean="0">
                <a:latin typeface="Arial" charset="0"/>
              </a:rPr>
              <a:t>En </a:t>
            </a:r>
            <a:r>
              <a:rPr lang="es-ES" altLang="en-US" noProof="0" dirty="0" smtClean="0">
                <a:latin typeface="Arial" charset="0"/>
              </a:rPr>
              <a:t>algunas</a:t>
            </a:r>
            <a:r>
              <a:rPr lang="es-ES" altLang="en-US" dirty="0" smtClean="0">
                <a:latin typeface="Arial" charset="0"/>
              </a:rPr>
              <a:t> </a:t>
            </a:r>
            <a:r>
              <a:rPr lang="es-ES" altLang="en-US" noProof="0" dirty="0" smtClean="0">
                <a:latin typeface="Arial" charset="0"/>
              </a:rPr>
              <a:t>ocasiones muy</a:t>
            </a:r>
            <a:r>
              <a:rPr lang="es-ES" altLang="en-US" dirty="0" smtClean="0">
                <a:latin typeface="Arial" charset="0"/>
              </a:rPr>
              <a:t> </a:t>
            </a:r>
            <a:r>
              <a:rPr lang="es-ES" altLang="en-US" noProof="0" dirty="0" smtClean="0">
                <a:latin typeface="Arial" charset="0"/>
              </a:rPr>
              <a:t>rápido</a:t>
            </a:r>
            <a:r>
              <a:rPr lang="es-ES" altLang="en-US" dirty="0" smtClean="0">
                <a:latin typeface="Arial" charset="0"/>
              </a:rPr>
              <a:t> </a:t>
            </a:r>
            <a:r>
              <a:rPr lang="es-ES" altLang="en-US" noProof="0" dirty="0" smtClean="0">
                <a:latin typeface="Arial" charset="0"/>
              </a:rPr>
              <a:t>como</a:t>
            </a:r>
            <a:r>
              <a:rPr lang="es-ES" altLang="en-US" dirty="0" smtClean="0">
                <a:latin typeface="Arial" charset="0"/>
              </a:rPr>
              <a:t> en el </a:t>
            </a:r>
            <a:r>
              <a:rPr lang="es-ES" altLang="en-US" noProof="0" dirty="0" smtClean="0">
                <a:latin typeface="Arial" charset="0"/>
              </a:rPr>
              <a:t>último</a:t>
            </a:r>
            <a:r>
              <a:rPr lang="es-ES" altLang="en-US" dirty="0" smtClean="0">
                <a:latin typeface="Arial" charset="0"/>
              </a:rPr>
              <a:t> caso de </a:t>
            </a:r>
            <a:r>
              <a:rPr lang="es-ES" altLang="en-US" noProof="0" dirty="0" err="1" smtClean="0">
                <a:latin typeface="Arial" charset="0"/>
              </a:rPr>
              <a:t>Duchenne</a:t>
            </a:r>
            <a:r>
              <a:rPr lang="es-ES" altLang="en-US" noProof="0" dirty="0" smtClean="0">
                <a:latin typeface="Arial" charset="0"/>
              </a:rPr>
              <a:t>,</a:t>
            </a:r>
            <a:r>
              <a:rPr lang="es-ES" altLang="en-US" dirty="0" smtClean="0">
                <a:latin typeface="Arial" charset="0"/>
              </a:rPr>
              <a:t> </a:t>
            </a:r>
            <a:r>
              <a:rPr lang="es-ES" altLang="en-US" noProof="0" dirty="0" smtClean="0">
                <a:latin typeface="Arial" charset="0"/>
              </a:rPr>
              <a:t>que</a:t>
            </a:r>
            <a:r>
              <a:rPr lang="es-ES" altLang="en-US" dirty="0" smtClean="0">
                <a:latin typeface="Arial" charset="0"/>
              </a:rPr>
              <a:t> tuvimos el </a:t>
            </a:r>
            <a:r>
              <a:rPr lang="es-ES" altLang="en-US" noProof="0" dirty="0" smtClean="0">
                <a:latin typeface="Arial" charset="0"/>
              </a:rPr>
              <a:t>resultado</a:t>
            </a:r>
            <a:r>
              <a:rPr lang="es-ES" altLang="en-US" dirty="0" smtClean="0">
                <a:latin typeface="Arial" charset="0"/>
              </a:rPr>
              <a:t> en 48 </a:t>
            </a:r>
            <a:r>
              <a:rPr lang="es-ES" altLang="en-US" noProof="0" dirty="0" smtClean="0">
                <a:latin typeface="Arial" charset="0"/>
              </a:rPr>
              <a:t>horas</a:t>
            </a:r>
          </a:p>
          <a:p>
            <a:pPr eaLnBrk="1" hangingPunct="1"/>
            <a:endParaRPr lang="es-ES" altLang="en-US" dirty="0" smtClean="0">
              <a:latin typeface="Arial" charset="0"/>
            </a:endParaRPr>
          </a:p>
          <a:p>
            <a:pPr eaLnBrk="1" hangingPunct="1"/>
            <a:r>
              <a:rPr lang="es-ES" altLang="en-US" noProof="0" dirty="0" smtClean="0">
                <a:latin typeface="Arial" charset="0"/>
              </a:rPr>
              <a:t>En otras enfermedades nos permite, cuando es posible, es decir conocemos el gen responsable, una confirmación diagnóstica.</a:t>
            </a:r>
          </a:p>
          <a:p>
            <a:pPr eaLnBrk="1" hangingPunct="1"/>
            <a:endParaRPr lang="es-ES" altLang="en-US" dirty="0" smtClean="0">
              <a:latin typeface="Arial" charset="0"/>
            </a:endParaRPr>
          </a:p>
          <a:p>
            <a:pPr eaLnBrk="1" hangingPunct="1"/>
            <a:r>
              <a:rPr lang="es-ES" altLang="en-US" dirty="0" smtClean="0">
                <a:latin typeface="Arial" charset="0"/>
              </a:rPr>
              <a:t>Y por último y no menos importante hoy es posible un mejor consejo genético</a:t>
            </a:r>
            <a:endParaRPr lang="es-ES" altLang="en-US" strike="sngStrike"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DF2039-0708-432E-B785-E7ADC691CF1B}" type="slidenum">
              <a:rPr lang="en-US" altLang="en-US" smtClean="0"/>
              <a:pPr eaLnBrk="1" hangingPunct="1"/>
              <a:t>11</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s-ES" altLang="en-US" dirty="0" smtClean="0">
                <a:latin typeface="Arial" charset="0"/>
              </a:rPr>
              <a:t>Hoy en día, si los padres desean tener más hijos, se puede evitar el riesgo de tener otro niño afectado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DF2039-0708-432E-B785-E7ADC691CF1B}" type="slidenum">
              <a:rPr lang="en-US" altLang="en-US" smtClean="0"/>
              <a:pPr eaLnBrk="1" hangingPunct="1"/>
              <a:t>12</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GB" altLang="en-US" dirty="0" smtClean="0">
                <a:latin typeface="Arial" charset="0"/>
              </a:rPr>
              <a:t>El </a:t>
            </a:r>
            <a:r>
              <a:rPr lang="es-ES" altLang="en-US" noProof="0" dirty="0" smtClean="0">
                <a:latin typeface="Arial" charset="0"/>
              </a:rPr>
              <a:t>empleo</a:t>
            </a:r>
            <a:r>
              <a:rPr lang="en-GB" altLang="en-US" dirty="0" smtClean="0">
                <a:latin typeface="Arial" charset="0"/>
              </a:rPr>
              <a:t> </a:t>
            </a:r>
            <a:r>
              <a:rPr lang="es-ES" altLang="en-US" dirty="0" smtClean="0">
                <a:latin typeface="Arial" charset="0"/>
              </a:rPr>
              <a:t>de la RNM muscular en los </a:t>
            </a:r>
            <a:r>
              <a:rPr lang="es-ES" altLang="en-US" noProof="0" dirty="0" smtClean="0">
                <a:latin typeface="Arial" charset="0"/>
              </a:rPr>
              <a:t>últimos</a:t>
            </a:r>
            <a:r>
              <a:rPr lang="es-ES" altLang="en-US" dirty="0" smtClean="0">
                <a:latin typeface="Arial" charset="0"/>
              </a:rPr>
              <a:t> </a:t>
            </a:r>
            <a:r>
              <a:rPr lang="es-ES" altLang="en-US" noProof="0" dirty="0" smtClean="0">
                <a:latin typeface="Arial" charset="0"/>
              </a:rPr>
              <a:t>años</a:t>
            </a:r>
            <a:r>
              <a:rPr lang="es-ES" altLang="en-US" dirty="0" smtClean="0">
                <a:latin typeface="Arial" charset="0"/>
              </a:rPr>
              <a:t> </a:t>
            </a:r>
            <a:r>
              <a:rPr lang="es-ES" altLang="en-US" noProof="0" dirty="0" smtClean="0">
                <a:latin typeface="Arial" charset="0"/>
              </a:rPr>
              <a:t>también</a:t>
            </a:r>
            <a:r>
              <a:rPr lang="es-ES" altLang="en-US" dirty="0" smtClean="0">
                <a:latin typeface="Arial" charset="0"/>
              </a:rPr>
              <a:t> ha </a:t>
            </a:r>
            <a:r>
              <a:rPr lang="es-ES" altLang="en-US" noProof="0" dirty="0" smtClean="0">
                <a:latin typeface="Arial" charset="0"/>
              </a:rPr>
              <a:t>supuesto</a:t>
            </a:r>
            <a:r>
              <a:rPr lang="es-ES" altLang="en-US" dirty="0" smtClean="0">
                <a:latin typeface="Arial" charset="0"/>
              </a:rPr>
              <a:t> un gran avance pues ha permitido identificar patrones de afectación de determinadas  entidades y así ir directamente a la confirmación genética, evitando  la realización de biopsia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DF2039-0708-432E-B785-E7ADC691CF1B}" type="slidenum">
              <a:rPr lang="en-US" altLang="en-US" smtClean="0"/>
              <a:pPr eaLnBrk="1" hangingPunct="1"/>
              <a:t>13</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s-ES" altLang="en-US" dirty="0" smtClean="0">
                <a:latin typeface="Arial" charset="0"/>
              </a:rPr>
              <a:t>Todos somos conscientes  de cómo avanza la tecnología en general , y no iba a ser menos en el campo de la medicina.</a:t>
            </a:r>
          </a:p>
          <a:p>
            <a:pPr eaLnBrk="1" hangingPunct="1"/>
            <a:endParaRPr lang="es-ES" altLang="en-US" dirty="0" smtClean="0">
              <a:latin typeface="Arial" charset="0"/>
            </a:endParaRPr>
          </a:p>
          <a:p>
            <a:r>
              <a:rPr lang="es-ES" altLang="en-US" dirty="0">
                <a:latin typeface="Arial" charset="0"/>
              </a:rPr>
              <a:t>Por ej. en ventilación mecánica, los nuevos aparatos no tienen  nada que ver con los antiguos modelos.</a:t>
            </a:r>
          </a:p>
          <a:p>
            <a:endParaRPr lang="es-ES" altLang="en-US" dirty="0">
              <a:latin typeface="Arial" charset="0"/>
            </a:endParaRPr>
          </a:p>
          <a:p>
            <a:endParaRPr lang="es-ES" altLang="en-US" dirty="0">
              <a:latin typeface="Arial" charset="0"/>
            </a:endParaRPr>
          </a:p>
          <a:p>
            <a:r>
              <a:rPr lang="es-ES" altLang="en-US" dirty="0">
                <a:latin typeface="Arial" charset="0"/>
              </a:rPr>
              <a:t>La  Robótica aplicada, sin duda jugará un papel en las ENM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DF2039-0708-432E-B785-E7ADC691CF1B}" type="slidenum">
              <a:rPr lang="en-US" altLang="en-US" smtClean="0"/>
              <a:pPr eaLnBrk="1" hangingPunct="1"/>
              <a:t>14</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s-E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DF2039-0708-432E-B785-E7ADC691CF1B}" type="slidenum">
              <a:rPr lang="en-US" altLang="en-US" smtClean="0"/>
              <a:pPr eaLnBrk="1" hangingPunct="1"/>
              <a:t>15</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Y sin duda el abordaje coordinado y global es hoy en día uno de los mayores avances terapéuticos pues ha demostrado que mejora la </a:t>
            </a:r>
            <a:r>
              <a:rPr lang="es-ES" sz="1200" b="1" dirty="0" smtClean="0">
                <a:solidFill>
                  <a:srgbClr val="0000FF"/>
                </a:solidFill>
              </a:rPr>
              <a:t>SUPERVIVENCIA</a:t>
            </a:r>
            <a:r>
              <a:rPr lang="es-ES" sz="1200" dirty="0" smtClean="0"/>
              <a:t> y la </a:t>
            </a:r>
            <a:r>
              <a:rPr lang="es-ES" sz="1200" b="1" dirty="0" smtClean="0">
                <a:solidFill>
                  <a:srgbClr val="0000FF"/>
                </a:solidFill>
              </a:rPr>
              <a:t>CALIDAD DE VIDA </a:t>
            </a:r>
            <a:r>
              <a:rPr lang="es-ES" sz="1200" dirty="0" smtClean="0"/>
              <a:t>de la persona afectada</a:t>
            </a:r>
          </a:p>
          <a:p>
            <a:pPr eaLnBrk="1" hangingPunct="1"/>
            <a:endParaRPr lang="en-GB" alt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FD51A0-47B0-4E79-A0D3-616B7813FEDE}" type="slidenum">
              <a:rPr lang="en-US" altLang="en-US" smtClean="0"/>
              <a:pPr eaLnBrk="1" hangingPunct="1"/>
              <a:t>16</a:t>
            </a:fld>
            <a:endParaRPr lang="en-US" altLang="en-US"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FD51A0-47B0-4E79-A0D3-616B7813FEDE}" type="slidenum">
              <a:rPr lang="en-US" altLang="en-US" smtClean="0"/>
              <a:pPr eaLnBrk="1" hangingPunct="1"/>
              <a:t>17</a:t>
            </a:fld>
            <a:endParaRPr lang="en-US" altLang="en-US"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es-ES" dirty="0" smtClean="0"/>
              <a:t>Un tto experimental o medicamento nuevo, antes de llegar al mercado, ha tenido que pasar por un camino muy largo, que puede durar 10-15 años </a:t>
            </a:r>
          </a:p>
          <a:p>
            <a:endParaRPr lang="es-ES" dirty="0" smtClean="0"/>
          </a:p>
          <a:p>
            <a:r>
              <a:rPr lang="es-ES" dirty="0" smtClean="0"/>
              <a:t>La investigación básica es fundamental porque gracias a ella conocemos el mecanismo por el se produce una enfermedad, , que cambios se producen a nivel celular, como </a:t>
            </a:r>
            <a:r>
              <a:rPr lang="es-ES" dirty="0" err="1" smtClean="0"/>
              <a:t>actua</a:t>
            </a:r>
            <a:r>
              <a:rPr lang="es-ES" dirty="0" smtClean="0"/>
              <a:t> la proteína implicada, como </a:t>
            </a:r>
            <a:r>
              <a:rPr lang="es-ES" dirty="0" err="1" smtClean="0"/>
              <a:t>interactua</a:t>
            </a:r>
            <a:r>
              <a:rPr lang="es-ES" dirty="0" smtClean="0"/>
              <a:t> ésta con otras sustancias…Y sienta las bases para </a:t>
            </a:r>
            <a:r>
              <a:rPr lang="es-ES" dirty="0" err="1" smtClean="0"/>
              <a:t>busqueda</a:t>
            </a:r>
            <a:r>
              <a:rPr lang="es-ES" dirty="0" smtClean="0"/>
              <a:t> de potenciales </a:t>
            </a:r>
            <a:r>
              <a:rPr lang="es-ES" dirty="0" err="1" smtClean="0"/>
              <a:t>ttos</a:t>
            </a:r>
            <a:r>
              <a:rPr lang="es-ES" dirty="0" smtClean="0"/>
              <a:t>.</a:t>
            </a:r>
          </a:p>
          <a:p>
            <a:endParaRPr lang="es-ES" dirty="0" smtClean="0"/>
          </a:p>
          <a:p>
            <a:r>
              <a:rPr lang="es-ES" dirty="0" smtClean="0"/>
              <a:t>Posteriormente estos conocimientos se trasladan a la clínica y comienzan los ensayos.</a:t>
            </a:r>
          </a:p>
          <a:p>
            <a:endParaRPr lang="es-ES" dirty="0" smtClean="0"/>
          </a:p>
          <a:p>
            <a:r>
              <a:rPr lang="es-ES" dirty="0" smtClean="0"/>
              <a:t>En </a:t>
            </a:r>
            <a:r>
              <a:rPr lang="es-ES" b="1" dirty="0" smtClean="0"/>
              <a:t>Fase </a:t>
            </a:r>
            <a:r>
              <a:rPr lang="es-ES" dirty="0" smtClean="0"/>
              <a:t>I, en un grupo pequeño de personas </a:t>
            </a:r>
            <a:r>
              <a:rPr lang="es-ES" i="1" dirty="0" smtClean="0"/>
              <a:t>(de 20 a 80) se </a:t>
            </a:r>
            <a:r>
              <a:rPr lang="es-ES" dirty="0" err="1" smtClean="0"/>
              <a:t>evalua</a:t>
            </a:r>
            <a:r>
              <a:rPr lang="es-ES" dirty="0" smtClean="0"/>
              <a:t> la </a:t>
            </a:r>
            <a:r>
              <a:rPr lang="es-ES" b="1" dirty="0" smtClean="0"/>
              <a:t>seguridad, </a:t>
            </a:r>
            <a:r>
              <a:rPr lang="es-ES" dirty="0" smtClean="0"/>
              <a:t>el promedio de dosis segura, y se identifican efectos secundarios del tto investigado.</a:t>
            </a:r>
          </a:p>
          <a:p>
            <a:r>
              <a:rPr lang="es-ES" dirty="0" smtClean="0"/>
              <a:t>En </a:t>
            </a:r>
            <a:r>
              <a:rPr lang="es-ES" b="1" dirty="0" smtClean="0"/>
              <a:t>Fase II</a:t>
            </a:r>
            <a:r>
              <a:rPr lang="es-ES" dirty="0" smtClean="0"/>
              <a:t>, el tratamiento es administrado a un grupo más grande </a:t>
            </a:r>
            <a:r>
              <a:rPr lang="es-ES" i="1" dirty="0" smtClean="0"/>
              <a:t>(de 100 a 300) </a:t>
            </a:r>
            <a:r>
              <a:rPr lang="es-ES" b="1" dirty="0" smtClean="0"/>
              <a:t>para ver si es efectivo</a:t>
            </a:r>
            <a:r>
              <a:rPr lang="es-ES" dirty="0" smtClean="0"/>
              <a:t> (realiza la función que se pretende) y para evaluar de forma adicional su seguridad.</a:t>
            </a:r>
          </a:p>
          <a:p>
            <a:r>
              <a:rPr lang="es-ES" dirty="0" smtClean="0"/>
              <a:t>En </a:t>
            </a:r>
            <a:r>
              <a:rPr lang="es-ES" b="1" dirty="0" smtClean="0"/>
              <a:t>Fase III, </a:t>
            </a:r>
            <a:r>
              <a:rPr lang="es-ES" dirty="0" smtClean="0"/>
              <a:t>se administra </a:t>
            </a:r>
            <a:r>
              <a:rPr lang="es-ES" b="1" dirty="0" smtClean="0"/>
              <a:t>a grupos más grandes </a:t>
            </a:r>
            <a:r>
              <a:rPr lang="es-ES" dirty="0" smtClean="0"/>
              <a:t>de personas </a:t>
            </a:r>
            <a:r>
              <a:rPr lang="es-ES" i="1" dirty="0" smtClean="0"/>
              <a:t>(de 1,000 a 3,000) </a:t>
            </a:r>
            <a:r>
              <a:rPr lang="es-ES" b="1" dirty="0" smtClean="0"/>
              <a:t>para confirmar su efectividad</a:t>
            </a:r>
            <a:r>
              <a:rPr lang="es-ES" dirty="0" smtClean="0"/>
              <a:t>, </a:t>
            </a:r>
            <a:r>
              <a:rPr lang="es-ES" b="1" dirty="0" smtClean="0"/>
              <a:t>monitorear los efectos secundarios</a:t>
            </a:r>
            <a:r>
              <a:rPr lang="es-ES" dirty="0" smtClean="0"/>
              <a:t>, </a:t>
            </a:r>
            <a:r>
              <a:rPr lang="es-ES" b="1" dirty="0" smtClean="0"/>
              <a:t>compararlo a los tratamientos </a:t>
            </a:r>
            <a:r>
              <a:rPr lang="es-ES" dirty="0" smtClean="0"/>
              <a:t>usados comúnmente, y </a:t>
            </a:r>
            <a:r>
              <a:rPr lang="es-ES" b="1" dirty="0" smtClean="0"/>
              <a:t>acumular</a:t>
            </a:r>
            <a:r>
              <a:rPr lang="es-ES" dirty="0" smtClean="0"/>
              <a:t> la </a:t>
            </a:r>
            <a:r>
              <a:rPr lang="es-ES" b="1" dirty="0" smtClean="0"/>
              <a:t>información que permitirá que </a:t>
            </a:r>
            <a:r>
              <a:rPr lang="es-ES" dirty="0" smtClean="0"/>
              <a:t>el medicamento o tratamiento experimental </a:t>
            </a:r>
            <a:r>
              <a:rPr lang="es-ES" b="1" dirty="0" smtClean="0"/>
              <a:t>sea usado de forma segura.</a:t>
            </a:r>
          </a:p>
          <a:p>
            <a:endParaRPr lang="es-ES" b="1" i="1" dirty="0" smtClean="0"/>
          </a:p>
          <a:p>
            <a:r>
              <a:rPr lang="es-ES" i="1" dirty="0" smtClean="0"/>
              <a:t>Cuando se trata de una enfermedad huérfana (rara), con frecuencia el número de participantes en el ensayo puede ser menor que el promedio mostrado</a:t>
            </a:r>
          </a:p>
          <a:p>
            <a:endParaRPr lang="en-GB" altLang="en-US" dirty="0" smtClean="0">
              <a:latin typeface="Arial" charset="0"/>
            </a:endParaRPr>
          </a:p>
          <a:p>
            <a:pPr eaLnBrk="1" hangingPunct="1"/>
            <a:endParaRPr lang="en-GB"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18</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s-ES" dirty="0" smtClean="0"/>
              <a:t>Tanto el Duchenne como el Becker están producidas por mutación en el </a:t>
            </a:r>
            <a:r>
              <a:rPr lang="es-ES" b="1" dirty="0" smtClean="0"/>
              <a:t>gen de la </a:t>
            </a:r>
            <a:r>
              <a:rPr lang="es-ES" b="1" dirty="0" err="1" smtClean="0"/>
              <a:t>distrofina</a:t>
            </a:r>
            <a:r>
              <a:rPr lang="es-ES" dirty="0" smtClean="0"/>
              <a:t> que está localizado en el </a:t>
            </a:r>
            <a:r>
              <a:rPr lang="es-ES" b="1" dirty="0" smtClean="0"/>
              <a:t>cromosoma X</a:t>
            </a:r>
            <a:r>
              <a:rPr lang="es-ES" dirty="0" smtClean="0"/>
              <a:t>. Esto hace que los afectos sean varones, y las mujeres potadoras.</a:t>
            </a:r>
          </a:p>
          <a:p>
            <a:endParaRPr lang="es-ES" dirty="0" smtClean="0"/>
          </a:p>
          <a:p>
            <a:r>
              <a:rPr lang="es-ES" dirty="0" smtClean="0"/>
              <a:t> La </a:t>
            </a:r>
            <a:r>
              <a:rPr lang="es-ES" b="1" dirty="0" err="1" smtClean="0"/>
              <a:t>distrofina</a:t>
            </a:r>
            <a:r>
              <a:rPr lang="es-ES" b="1" dirty="0" smtClean="0"/>
              <a:t> </a:t>
            </a:r>
            <a:r>
              <a:rPr lang="es-ES" dirty="0" smtClean="0"/>
              <a:t>es una proteína fundamental para mantener la estabilidad de la membrana durante el proceso de contracción-relajación muscular, evitando la ruptura de la fibra.</a:t>
            </a:r>
          </a:p>
          <a:p>
            <a:r>
              <a:rPr lang="es-ES" i="1" dirty="0" smtClean="0"/>
              <a:t>Hasta hace poco el gen más grande identificado en humanos.</a:t>
            </a:r>
          </a:p>
          <a:p>
            <a:endParaRPr lang="es-ES" i="1" dirty="0" smtClean="0"/>
          </a:p>
          <a:p>
            <a:r>
              <a:rPr lang="es-ES" dirty="0" smtClean="0"/>
              <a:t>En general si la mutación del gen produce una ausencia de </a:t>
            </a:r>
            <a:r>
              <a:rPr lang="es-ES" dirty="0" err="1" smtClean="0"/>
              <a:t>distrofina</a:t>
            </a:r>
            <a:r>
              <a:rPr lang="es-ES" dirty="0" smtClean="0"/>
              <a:t> funcional: se producirá un Fenotipo </a:t>
            </a:r>
            <a:r>
              <a:rPr lang="es-ES" b="1" dirty="0" smtClean="0"/>
              <a:t>Duchenne</a:t>
            </a:r>
            <a:r>
              <a:rPr lang="es-ES" dirty="0" smtClean="0"/>
              <a:t>, más severo</a:t>
            </a:r>
          </a:p>
          <a:p>
            <a:r>
              <a:rPr lang="es-ES" dirty="0" smtClean="0"/>
              <a:t>Si se produce una proteína más pequeña o en e menor cantidad se producirá un Fenotipo </a:t>
            </a:r>
            <a:r>
              <a:rPr lang="es-ES" b="1" dirty="0" smtClean="0"/>
              <a:t>Becker, más leve</a:t>
            </a:r>
          </a:p>
          <a:p>
            <a:endParaRPr lang="es-ES" dirty="0" smtClean="0"/>
          </a:p>
          <a:p>
            <a:endParaRPr lang="es-ES" dirty="0" smtClean="0"/>
          </a:p>
          <a:p>
            <a:pPr eaLnBrk="1" hangingPunct="1"/>
            <a:endParaRPr lang="en-GB"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19</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s-ES" altLang="en-US" dirty="0" smtClean="0">
                <a:latin typeface="Arial" charset="0"/>
              </a:rPr>
              <a:t>El que se produzca una u otra depende fundamentalmente de que la mutación interrumpa o no el mensaje, o marco de lectura</a:t>
            </a:r>
          </a:p>
          <a:p>
            <a:pPr eaLnBrk="1" hangingPunct="1"/>
            <a:endParaRPr lang="es-ES" altLang="en-US" dirty="0" smtClean="0">
              <a:latin typeface="Arial" charset="0"/>
            </a:endParaRPr>
          </a:p>
          <a:p>
            <a:pPr eaLnBrk="1" hangingPunct="1"/>
            <a:r>
              <a:rPr lang="es-ES" altLang="en-US" dirty="0" smtClean="0">
                <a:latin typeface="Arial" charset="0"/>
              </a:rPr>
              <a:t>Imaginemos el gen como piezas </a:t>
            </a:r>
            <a:r>
              <a:rPr lang="es-ES" altLang="en-US" dirty="0" err="1" smtClean="0">
                <a:latin typeface="Arial" charset="0"/>
              </a:rPr>
              <a:t>encajables</a:t>
            </a:r>
            <a:r>
              <a:rPr lang="es-ES" altLang="en-US" dirty="0" smtClean="0">
                <a:latin typeface="Arial" charset="0"/>
              </a:rPr>
              <a:t> y que quito algunas piezas</a:t>
            </a:r>
          </a:p>
          <a:p>
            <a:pPr eaLnBrk="1" hangingPunct="1"/>
            <a:r>
              <a:rPr lang="es-ES" altLang="en-US" dirty="0" smtClean="0">
                <a:latin typeface="Arial" charset="0"/>
              </a:rPr>
              <a:t>- En un caso: quito, por </a:t>
            </a:r>
            <a:r>
              <a:rPr lang="es-ES" altLang="en-US" dirty="0" err="1" smtClean="0">
                <a:latin typeface="Arial" charset="0"/>
              </a:rPr>
              <a:t>ej</a:t>
            </a:r>
            <a:r>
              <a:rPr lang="es-ES" altLang="en-US" dirty="0" smtClean="0">
                <a:latin typeface="Arial" charset="0"/>
              </a:rPr>
              <a:t>, desde la 12 a la 17</a:t>
            </a:r>
          </a:p>
          <a:p>
            <a:pPr eaLnBrk="1" hangingPunct="1"/>
            <a:r>
              <a:rPr lang="es-ES" altLang="en-US" dirty="0" smtClean="0">
                <a:latin typeface="Arial" charset="0"/>
              </a:rPr>
              <a:t>Viendo las formas resulta que la 11 encaja perfectamente con la 18</a:t>
            </a:r>
          </a:p>
          <a:p>
            <a:pPr eaLnBrk="1" hangingPunct="1">
              <a:buFontTx/>
              <a:buChar char="-"/>
            </a:pPr>
            <a:r>
              <a:rPr lang="es-ES" altLang="en-US" dirty="0" smtClean="0">
                <a:latin typeface="Arial" charset="0"/>
              </a:rPr>
              <a:t>En el segundo caso quito solo la 51 y vemos que la 50 no encaja con la 52. Es decir se interrumpe el marco de lectura, y se producirá un Duchenne</a:t>
            </a:r>
          </a:p>
          <a:p>
            <a:pPr eaLnBrk="1" hangingPunct="1">
              <a:buFontTx/>
              <a:buChar char="-"/>
            </a:pPr>
            <a:endParaRPr lang="es-ES" altLang="en-US" dirty="0" smtClean="0">
              <a:latin typeface="Arial" charset="0"/>
            </a:endParaRPr>
          </a:p>
          <a:p>
            <a:pPr eaLnBrk="1" hangingPunct="1">
              <a:buFontTx/>
              <a:buChar char="-"/>
            </a:pPr>
            <a:r>
              <a:rPr lang="es-ES" altLang="en-US" dirty="0" smtClean="0">
                <a:latin typeface="Arial" charset="0"/>
              </a:rPr>
              <a:t>Sin embargo en el primer </a:t>
            </a:r>
            <a:r>
              <a:rPr lang="es-ES" altLang="en-US" dirty="0" err="1" smtClean="0">
                <a:latin typeface="Arial" charset="0"/>
              </a:rPr>
              <a:t>ej</a:t>
            </a:r>
            <a:r>
              <a:rPr lang="es-ES" altLang="en-US" dirty="0" smtClean="0">
                <a:latin typeface="Arial" charset="0"/>
              </a:rPr>
              <a:t> se mantiene el marco de lectura, tendré una proteína más pequeña y por tanto posiblemente un Becker.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r>
              <a:rPr lang="es-ES" dirty="0" smtClean="0"/>
              <a:t>En una primera parte hablaré de aspectos generales de las enfermedades neuromusculares y de los avances incorporados en la clínica diaria</a:t>
            </a:r>
          </a:p>
          <a:p>
            <a:endParaRPr lang="es-ES" dirty="0" smtClean="0"/>
          </a:p>
          <a:p>
            <a:r>
              <a:rPr lang="es-ES" dirty="0" smtClean="0"/>
              <a:t>En la segunda parte hablaré de ensayos clínicos</a:t>
            </a:r>
            <a:endParaRPr lang="es-ES" dirty="0"/>
          </a:p>
        </p:txBody>
      </p:sp>
      <p:sp>
        <p:nvSpPr>
          <p:cNvPr id="4" name="3 Marcador de número de diapositiva"/>
          <p:cNvSpPr>
            <a:spLocks noGrp="1"/>
          </p:cNvSpPr>
          <p:nvPr>
            <p:ph type="sldNum" sz="quarter" idx="10"/>
          </p:nvPr>
        </p:nvSpPr>
        <p:spPr/>
        <p:txBody>
          <a:bodyPr/>
          <a:lstStyle/>
          <a:p>
            <a:fld id="{C6B42A37-A4FD-440B-9FD6-D29B4DF24242}"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20</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s-ES" altLang="en-US" dirty="0" smtClean="0">
                <a:latin typeface="Arial" charset="0"/>
              </a:rPr>
              <a:t>En esta diapositiva se ven +/- la mitad de los proyectos que </a:t>
            </a:r>
            <a:r>
              <a:rPr lang="es-ES" altLang="en-US" dirty="0" err="1" smtClean="0">
                <a:latin typeface="Arial" charset="0"/>
              </a:rPr>
              <a:t>estan</a:t>
            </a:r>
            <a:r>
              <a:rPr lang="es-ES" altLang="en-US" dirty="0" smtClean="0">
                <a:latin typeface="Arial" charset="0"/>
              </a:rPr>
              <a:t> llevando a cabo den Duchenne/Becker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21</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s-ES" altLang="en-US" dirty="0" smtClean="0">
                <a:latin typeface="Arial" charset="0"/>
              </a:rPr>
              <a:t>Aquí el resto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Yo voy a hablar sólo de 3</a:t>
            </a:r>
          </a:p>
          <a:p>
            <a:endParaRPr lang="es-ES" dirty="0"/>
          </a:p>
          <a:p>
            <a:r>
              <a:rPr lang="es-ES" dirty="0"/>
              <a:t>Los 2 primeros entran dentro de la línea de investigación de ESTABILIZADORES DE MEMBRANA</a:t>
            </a:r>
          </a:p>
          <a:p>
            <a:endParaRPr lang="es-ES" dirty="0" smtClean="0"/>
          </a:p>
          <a:p>
            <a:r>
              <a:rPr lang="es-ES" dirty="0" smtClean="0"/>
              <a:t>El primero es el ATALUREN </a:t>
            </a:r>
            <a:endParaRPr lang="es-ES" dirty="0"/>
          </a:p>
        </p:txBody>
      </p:sp>
      <p:sp>
        <p:nvSpPr>
          <p:cNvPr id="4" name="3 Marcador de número de diapositiva"/>
          <p:cNvSpPr>
            <a:spLocks noGrp="1"/>
          </p:cNvSpPr>
          <p:nvPr>
            <p:ph type="sldNum" sz="quarter" idx="10"/>
          </p:nvPr>
        </p:nvSpPr>
        <p:spPr/>
        <p:txBody>
          <a:bodyPr/>
          <a:lstStyle/>
          <a:p>
            <a:fld id="{C6B42A37-A4FD-440B-9FD6-D29B4DF24242}" type="slidenum">
              <a:rPr lang="es-ES" smtClean="0"/>
              <a:pPr/>
              <a:t>22</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dirty="0" smtClean="0"/>
              <a:t>Se diseñó para defectos genéticos causados por </a:t>
            </a:r>
            <a:r>
              <a:rPr lang="es-ES" b="1" dirty="0" smtClean="0"/>
              <a:t>mutaciones puntuales sin sentido, </a:t>
            </a:r>
            <a:r>
              <a:rPr lang="es-ES" i="1" dirty="0" smtClean="0"/>
              <a:t>que producen un </a:t>
            </a:r>
            <a:r>
              <a:rPr lang="es-ES" i="1" dirty="0" err="1" smtClean="0"/>
              <a:t>codon</a:t>
            </a:r>
            <a:r>
              <a:rPr lang="es-ES" i="1" dirty="0" smtClean="0"/>
              <a:t> stop prematuro. </a:t>
            </a:r>
            <a:r>
              <a:rPr lang="es-ES" b="1" dirty="0" smtClean="0"/>
              <a:t>Este mecanismo</a:t>
            </a:r>
            <a:r>
              <a:rPr lang="es-ES" dirty="0" smtClean="0"/>
              <a:t> </a:t>
            </a:r>
            <a:r>
              <a:rPr lang="es-ES" b="1" dirty="0" smtClean="0"/>
              <a:t>se da en 13% de los afectados de </a:t>
            </a:r>
            <a:r>
              <a:rPr lang="es-ES" b="1" dirty="0" err="1" smtClean="0"/>
              <a:t>duchenne</a:t>
            </a:r>
            <a:r>
              <a:rPr lang="es-ES" b="1" dirty="0" smtClean="0"/>
              <a:t>. </a:t>
            </a:r>
          </a:p>
          <a:p>
            <a:pPr eaLnBrk="1" hangingPunct="1">
              <a:spcBef>
                <a:spcPct val="0"/>
              </a:spcBef>
            </a:pPr>
            <a:endParaRPr lang="es-ES" dirty="0" smtClean="0"/>
          </a:p>
          <a:p>
            <a:pPr>
              <a:spcBef>
                <a:spcPct val="0"/>
              </a:spcBef>
            </a:pPr>
            <a:endParaRPr lang="es-ES" i="1" dirty="0" smtClean="0"/>
          </a:p>
          <a:p>
            <a:pPr eaLnBrk="1" hangingPunct="1">
              <a:spcBef>
                <a:spcPct val="0"/>
              </a:spcBef>
            </a:pPr>
            <a:r>
              <a:rPr lang="es-ES" b="1" dirty="0" smtClean="0"/>
              <a:t>oral </a:t>
            </a:r>
            <a:r>
              <a:rPr lang="es-ES" dirty="0" smtClean="0"/>
              <a:t>que fue desarrollada para el tratamiento de defectos genéticos</a:t>
            </a:r>
          </a:p>
          <a:p>
            <a:r>
              <a:rPr lang="es-ES" sz="1000" dirty="0" smtClean="0"/>
              <a:t>Mutación </a:t>
            </a:r>
            <a:r>
              <a:rPr lang="es-ES" sz="1000" i="1" dirty="0" err="1" smtClean="0"/>
              <a:t>nonsense</a:t>
            </a:r>
            <a:r>
              <a:rPr lang="es-ES" sz="1000" i="1" dirty="0" smtClean="0"/>
              <a:t> : Uno de los tres codones de terminación del ARN (UAG; UAA; UGA), utilizado como señal de terminación de un </a:t>
            </a:r>
            <a:r>
              <a:rPr lang="es-ES" sz="1000" i="1" dirty="0" err="1" smtClean="0"/>
              <a:t>polipéptido</a:t>
            </a:r>
            <a:r>
              <a:rPr lang="es-ES" sz="1000" i="1" dirty="0" smtClean="0"/>
              <a:t> aparece en el medio de una secuencia genética, ocasionando la terminación prematura del </a:t>
            </a:r>
            <a:r>
              <a:rPr lang="es-ES" sz="1000" i="1" dirty="0" err="1" smtClean="0"/>
              <a:t>polipéptido</a:t>
            </a:r>
            <a:endParaRPr lang="es-ES" sz="1000" i="1" dirty="0" smtClean="0"/>
          </a:p>
          <a:p>
            <a:endParaRPr lang="es-ES" sz="1000" i="1" dirty="0" smtClean="0"/>
          </a:p>
          <a:p>
            <a:r>
              <a:rPr lang="es-ES" sz="1000" dirty="0" smtClean="0"/>
              <a:t>El PTC 124 es una molécula sintética de bajo peso molecular.</a:t>
            </a:r>
          </a:p>
          <a:p>
            <a:r>
              <a:rPr lang="es-ES" sz="1000" dirty="0" smtClean="0"/>
              <a:t>Se une al ribosoma e induce la lectura a través del codón de parada prematuro, continuando así la síntesis de la proteína.</a:t>
            </a:r>
          </a:p>
          <a:p>
            <a:r>
              <a:rPr lang="es-ES" sz="1000" dirty="0" smtClean="0"/>
              <a:t>Respeta los “stop </a:t>
            </a:r>
            <a:r>
              <a:rPr lang="es-ES" sz="1000" dirty="0" err="1" smtClean="0"/>
              <a:t>codon</a:t>
            </a:r>
            <a:r>
              <a:rPr lang="es-ES" sz="1000" dirty="0" smtClean="0"/>
              <a:t>” normales.</a:t>
            </a:r>
          </a:p>
          <a:p>
            <a:r>
              <a:rPr lang="es-ES" sz="1000" b="1" dirty="0" smtClean="0"/>
              <a:t>Inductor dosis dependiente</a:t>
            </a:r>
            <a:endParaRPr lang="es-ES" sz="1000" b="1" i="1" dirty="0" smtClean="0"/>
          </a:p>
          <a:p>
            <a:endParaRPr lang="es-ES" sz="1000" i="1" dirty="0" smtClean="0"/>
          </a:p>
          <a:p>
            <a:r>
              <a:rPr lang="es-ES" b="1" dirty="0" smtClean="0"/>
              <a:t>Se sabía que los AMINOGLUCOSIDOS podían modificar la traducción del ARN, ignorando la señal de parada prematura.</a:t>
            </a:r>
          </a:p>
          <a:p>
            <a:r>
              <a:rPr lang="es-ES" dirty="0" smtClean="0"/>
              <a:t>(efectos secundarios, IV )</a:t>
            </a:r>
          </a:p>
          <a:p>
            <a:endParaRPr lang="es-ES" dirty="0" smtClean="0"/>
          </a:p>
          <a:p>
            <a:pPr eaLnBrk="1" hangingPunct="1">
              <a:spcBef>
                <a:spcPct val="0"/>
              </a:spcBef>
            </a:pPr>
            <a:endParaRPr lang="es-ES" dirty="0"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810946-04D1-4736-9969-0DE2323B6272}" type="slidenum">
              <a:rPr lang="es-ES" smtClean="0">
                <a:latin typeface="Arial" pitchFamily="34" charset="0"/>
              </a:rPr>
              <a:pPr/>
              <a:t>23</a:t>
            </a:fld>
            <a:endParaRPr lang="es-E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24</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es-ES" dirty="0" smtClean="0"/>
          </a:p>
          <a:p>
            <a:r>
              <a:rPr lang="es-ES" dirty="0" smtClean="0"/>
              <a:t>Es una pequeña molécula </a:t>
            </a:r>
            <a:r>
              <a:rPr lang="es-ES" b="1" dirty="0" smtClean="0"/>
              <a:t>QUE IGNORA LA SEÑAL PREMATURA DE STOP Y ASÍ SE SIGUE PRODUCIENDO LA PROTEÍNA</a:t>
            </a:r>
            <a:endParaRPr lang="es-ES" dirty="0" smtClean="0"/>
          </a:p>
          <a:p>
            <a:endParaRPr lang="es-ES" dirty="0" smtClean="0"/>
          </a:p>
          <a:p>
            <a:endParaRPr lang="es-ES" dirty="0" smtClean="0"/>
          </a:p>
          <a:p>
            <a:endParaRPr lang="es-ES" dirty="0" smtClean="0"/>
          </a:p>
          <a:p>
            <a:r>
              <a:rPr lang="es-ES" dirty="0" smtClean="0"/>
              <a:t>El </a:t>
            </a:r>
            <a:r>
              <a:rPr lang="es-ES" dirty="0" err="1" smtClean="0"/>
              <a:t>ataluren</a:t>
            </a:r>
            <a:r>
              <a:rPr lang="es-ES" dirty="0" smtClean="0"/>
              <a:t> (PTC 124) es un fármaco derivado de la </a:t>
            </a:r>
            <a:r>
              <a:rPr lang="es-ES" dirty="0" err="1" smtClean="0"/>
              <a:t>gentamicina</a:t>
            </a:r>
            <a:r>
              <a:rPr lang="es-ES" dirty="0" smtClean="0"/>
              <a:t>. Administración ORAL.</a:t>
            </a:r>
          </a:p>
          <a:p>
            <a:pPr>
              <a:buFont typeface="Wingdings" pitchFamily="2" charset="2"/>
              <a:buChar char="Ø"/>
            </a:pPr>
            <a:endParaRPr lang="es-ES" dirty="0" smtClean="0"/>
          </a:p>
          <a:p>
            <a:r>
              <a:rPr lang="es-ES" u="sng" dirty="0" smtClean="0"/>
              <a:t> MECANISMO DE ACCION</a:t>
            </a:r>
            <a:r>
              <a:rPr lang="es-ES" dirty="0" smtClean="0"/>
              <a:t>:</a:t>
            </a:r>
          </a:p>
          <a:p>
            <a:pPr lvl="1">
              <a:buFontTx/>
              <a:buChar char="-"/>
            </a:pPr>
            <a:r>
              <a:rPr lang="es-ES" dirty="0" smtClean="0"/>
              <a:t>Se une a las unidades 28S </a:t>
            </a:r>
            <a:r>
              <a:rPr lang="es-ES" dirty="0" err="1" smtClean="0"/>
              <a:t>ribosomales</a:t>
            </a:r>
            <a:r>
              <a:rPr lang="es-ES" dirty="0" smtClean="0"/>
              <a:t> RNA (traducción proteica)</a:t>
            </a:r>
          </a:p>
          <a:p>
            <a:pPr lvl="1">
              <a:buFontTx/>
              <a:buChar char="-"/>
            </a:pPr>
            <a:r>
              <a:rPr lang="es-ES" dirty="0" smtClean="0"/>
              <a:t>Induce el </a:t>
            </a:r>
            <a:r>
              <a:rPr lang="es-ES" b="1" u="sng" dirty="0" smtClean="0"/>
              <a:t>salto de codones Stop prematuros</a:t>
            </a:r>
            <a:r>
              <a:rPr lang="es-ES" dirty="0" smtClean="0"/>
              <a:t> preservando la lectura de codones STOP normales </a:t>
            </a:r>
          </a:p>
          <a:p>
            <a:pPr lvl="1">
              <a:buFontTx/>
              <a:buChar char="-"/>
            </a:pPr>
            <a:r>
              <a:rPr lang="es-ES" i="1" u="sng" dirty="0" smtClean="0"/>
              <a:t>Efecto dosis dependiente</a:t>
            </a:r>
            <a:r>
              <a:rPr lang="es-ES" dirty="0" smtClean="0"/>
              <a:t> y </a:t>
            </a:r>
            <a:r>
              <a:rPr lang="es-ES" i="1" u="sng" dirty="0" err="1" smtClean="0"/>
              <a:t>codon</a:t>
            </a:r>
            <a:r>
              <a:rPr lang="es-ES" i="1" u="sng" dirty="0" smtClean="0"/>
              <a:t> STOP dependiente</a:t>
            </a:r>
            <a:r>
              <a:rPr lang="es-ES" dirty="0" smtClean="0"/>
              <a:t> (UGA&gt;UAG&gt;UAA)</a:t>
            </a:r>
          </a:p>
          <a:p>
            <a:pPr eaLnBrk="1" hangingPunct="1"/>
            <a:endParaRPr lang="en-GB"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25</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s-ES" dirty="0" err="1" smtClean="0"/>
              <a:t>Ataluren</a:t>
            </a:r>
            <a:r>
              <a:rPr lang="es-ES" dirty="0" smtClean="0"/>
              <a:t> mostro actividad en estudios </a:t>
            </a:r>
            <a:r>
              <a:rPr lang="es-ES" dirty="0" err="1" smtClean="0"/>
              <a:t>preclínicos</a:t>
            </a:r>
            <a:r>
              <a:rPr lang="es-ES" dirty="0" smtClean="0"/>
              <a:t>, y un </a:t>
            </a:r>
            <a:r>
              <a:rPr lang="es-ES" dirty="0" err="1" smtClean="0"/>
              <a:t>pérfil</a:t>
            </a:r>
            <a:r>
              <a:rPr lang="es-ES" dirty="0" smtClean="0"/>
              <a:t> de seguridad en ensayos en fase 1, por ello se sigue investigando.</a:t>
            </a:r>
          </a:p>
          <a:p>
            <a:endParaRPr lang="es-ES" dirty="0" smtClean="0"/>
          </a:p>
          <a:p>
            <a:r>
              <a:rPr lang="es-ES" dirty="0" smtClean="0"/>
              <a:t>En la imagen vemos, en la columna de la izquierda muestras de biopsia muscular de un ratón sano, de la pierna, el diafragma y el corazón, y con </a:t>
            </a:r>
            <a:r>
              <a:rPr lang="es-ES" dirty="0" err="1" smtClean="0"/>
              <a:t>inmunofluerescencia</a:t>
            </a:r>
            <a:r>
              <a:rPr lang="es-ES" dirty="0" smtClean="0"/>
              <a:t> vemos la distribución de la proteína </a:t>
            </a:r>
            <a:r>
              <a:rPr lang="es-ES" dirty="0" err="1" smtClean="0"/>
              <a:t>distrofina</a:t>
            </a:r>
            <a:r>
              <a:rPr lang="es-ES" dirty="0" smtClean="0"/>
              <a:t>.</a:t>
            </a:r>
          </a:p>
          <a:p>
            <a:endParaRPr lang="es-ES" dirty="0" smtClean="0"/>
          </a:p>
          <a:p>
            <a:r>
              <a:rPr lang="es-ES" dirty="0" smtClean="0"/>
              <a:t>La columna del centro corresponde al modelo </a:t>
            </a:r>
            <a:r>
              <a:rPr lang="es-ES" dirty="0" err="1" smtClean="0"/>
              <a:t>duchenne</a:t>
            </a:r>
            <a:r>
              <a:rPr lang="es-ES" dirty="0" smtClean="0"/>
              <a:t> de ratón, y es evidente la diferencia con el control </a:t>
            </a:r>
          </a:p>
          <a:p>
            <a:endParaRPr lang="es-ES" dirty="0" smtClean="0"/>
          </a:p>
          <a:p>
            <a:r>
              <a:rPr lang="es-ES" dirty="0" smtClean="0"/>
              <a:t>Y la columna de la derecha corresponde al ratón </a:t>
            </a:r>
            <a:r>
              <a:rPr lang="es-ES" dirty="0" err="1" smtClean="0"/>
              <a:t>duchenne</a:t>
            </a:r>
            <a:r>
              <a:rPr lang="es-ES" dirty="0" smtClean="0"/>
              <a:t> tras recibir tto con </a:t>
            </a:r>
            <a:r>
              <a:rPr lang="es-ES" dirty="0" err="1" smtClean="0"/>
              <a:t>Ataluren</a:t>
            </a:r>
            <a:endParaRPr lang="es-ES" dirty="0" smtClean="0"/>
          </a:p>
          <a:p>
            <a:endParaRPr lang="es-E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26</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s-ES" b="1" dirty="0" smtClean="0">
                <a:effectLst>
                  <a:outerShdw blurRad="38100" dist="38100" dir="2700000" algn="tl">
                    <a:srgbClr val="000000">
                      <a:alpha val="43137"/>
                    </a:srgbClr>
                  </a:outerShdw>
                </a:effectLst>
              </a:rPr>
              <a:t>ACT DMD, </a:t>
            </a:r>
            <a:r>
              <a:rPr lang="es-ES" dirty="0" smtClean="0"/>
              <a:t>es un estudio </a:t>
            </a:r>
            <a:r>
              <a:rPr lang="es-ES" dirty="0" err="1" smtClean="0"/>
              <a:t>multicéntrico</a:t>
            </a:r>
            <a:r>
              <a:rPr lang="es-ES" dirty="0" smtClean="0"/>
              <a:t>, </a:t>
            </a:r>
            <a:r>
              <a:rPr lang="es-ES" dirty="0" err="1" smtClean="0"/>
              <a:t>aleatorizado</a:t>
            </a:r>
            <a:r>
              <a:rPr lang="es-ES" dirty="0" smtClean="0"/>
              <a:t>, doble ciego.</a:t>
            </a:r>
          </a:p>
          <a:p>
            <a:r>
              <a:rPr lang="es-ES" dirty="0" smtClean="0"/>
              <a:t>Ensayo clínico en Fase 3 con 228 pacientes, en 53 localizaciones en 18 países. </a:t>
            </a:r>
          </a:p>
          <a:p>
            <a:r>
              <a:rPr lang="es-ES" dirty="0" smtClean="0"/>
              <a:t>Los </a:t>
            </a:r>
            <a:r>
              <a:rPr lang="es-ES" b="1" dirty="0" smtClean="0"/>
              <a:t>pacientes</a:t>
            </a:r>
            <a:r>
              <a:rPr lang="es-ES" dirty="0" smtClean="0"/>
              <a:t> con DMD con edades comprendidas </a:t>
            </a:r>
            <a:r>
              <a:rPr lang="es-ES" b="1" dirty="0" smtClean="0"/>
              <a:t>entre 7 y 16 años</a:t>
            </a:r>
            <a:r>
              <a:rPr lang="es-ES" dirty="0" smtClean="0"/>
              <a:t>, fueron </a:t>
            </a:r>
            <a:r>
              <a:rPr lang="es-ES" b="1" dirty="0" smtClean="0"/>
              <a:t>asignados al azar para recibir </a:t>
            </a:r>
            <a:r>
              <a:rPr lang="es-ES" b="1" dirty="0" err="1" smtClean="0"/>
              <a:t>Translarna</a:t>
            </a:r>
            <a:r>
              <a:rPr lang="es-ES" b="1" dirty="0" smtClean="0"/>
              <a:t> 40 mg / kg al día (n = 114) o placebo (n = 114) durante 48 semanas. </a:t>
            </a:r>
          </a:p>
          <a:p>
            <a:r>
              <a:rPr lang="es-ES" dirty="0" smtClean="0"/>
              <a:t>El objetivo primario fue el cambio desde el inicio en la PM6M. </a:t>
            </a:r>
          </a:p>
          <a:p>
            <a:r>
              <a:rPr lang="es-ES" dirty="0" smtClean="0"/>
              <a:t>Los análisis de los datos de los subgrupos </a:t>
            </a:r>
            <a:r>
              <a:rPr lang="es-ES" dirty="0" err="1" smtClean="0"/>
              <a:t>preespecificados</a:t>
            </a:r>
            <a:r>
              <a:rPr lang="es-ES" dirty="0" smtClean="0"/>
              <a:t>, incluyendo el subgrupo </a:t>
            </a:r>
            <a:r>
              <a:rPr lang="es-ES" dirty="0" err="1" smtClean="0"/>
              <a:t>preespecificado</a:t>
            </a:r>
            <a:r>
              <a:rPr lang="es-ES" dirty="0" smtClean="0"/>
              <a:t> de pacientes con línea de base de distancia 6 minutos a pie (6MWD) de 300 – 400 metros, también se han completado. </a:t>
            </a:r>
          </a:p>
          <a:p>
            <a:r>
              <a:rPr lang="es-ES" dirty="0" smtClean="0"/>
              <a:t>Las variables clave secundarias fueron pruebas de función temporizadas, incluyendo el </a:t>
            </a:r>
            <a:r>
              <a:rPr lang="es-ES" b="1" dirty="0" smtClean="0"/>
              <a:t>tiempo para correr o caminar 10 metros </a:t>
            </a:r>
            <a:r>
              <a:rPr lang="es-ES" dirty="0" smtClean="0"/>
              <a:t>y el </a:t>
            </a:r>
            <a:r>
              <a:rPr lang="es-ES" b="1" dirty="0" smtClean="0"/>
              <a:t>tiempo para ascender o descender cuatro escaleras</a:t>
            </a:r>
          </a:p>
          <a:p>
            <a:endParaRPr lang="es-ES" b="1" dirty="0" smtClean="0"/>
          </a:p>
          <a:p>
            <a:r>
              <a:rPr lang="es-ES" dirty="0" err="1" smtClean="0"/>
              <a:t>Translarna</a:t>
            </a:r>
            <a:r>
              <a:rPr lang="es-ES" dirty="0" smtClean="0"/>
              <a:t> recibido la autorización de comercialización de la Agencia Europea de Medicamentos (EMA) en 2014 para su uso en pacientes ambulatorios DMD a partir de los 5 años de edad. PTC tiene la intención de presentar los resultados del estudio ACT DMD a la EMA y completar su presentación de solicitud de nuevo fármaco (NDA) a la FDA a finales de 2015.</a:t>
            </a:r>
            <a:endParaRPr lang="es-ES" b="1" dirty="0" smtClean="0"/>
          </a:p>
          <a:p>
            <a:endParaRPr lang="es-E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Otra estrategia es el salto del exón</a:t>
            </a:r>
          </a:p>
          <a:p>
            <a:endParaRPr lang="es-ES"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6B42A37-A4FD-440B-9FD6-D29B4DF24242}" type="slidenum">
              <a:rPr lang="es-ES" smtClean="0"/>
              <a:pPr/>
              <a:t>27</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28</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s-ES" dirty="0" smtClean="0"/>
              <a:t>Que emplea una sustancia llamada </a:t>
            </a:r>
            <a:r>
              <a:rPr lang="es-ES" b="1" dirty="0" smtClean="0"/>
              <a:t>OLIGONUCLEÓTIDO ANTISENTIDO, específico de </a:t>
            </a:r>
            <a:r>
              <a:rPr lang="es-ES" dirty="0" smtClean="0"/>
              <a:t>mutación, y que está formado por una </a:t>
            </a:r>
            <a:r>
              <a:rPr lang="es-ES" b="1" dirty="0" smtClean="0"/>
              <a:t>cadena complementaria al ARN </a:t>
            </a:r>
            <a:r>
              <a:rPr lang="es-ES" b="1" dirty="0" err="1" smtClean="0"/>
              <a:t>premensajero</a:t>
            </a:r>
            <a:r>
              <a:rPr lang="es-ES" dirty="0" smtClean="0"/>
              <a:t>.</a:t>
            </a:r>
          </a:p>
          <a:p>
            <a:r>
              <a:rPr lang="es-ES" b="1" dirty="0" smtClean="0"/>
              <a:t>Así al unirse a él bloquea esa zona de unión, la omite, y permite que se abra el marco de lectura</a:t>
            </a:r>
          </a:p>
          <a:p>
            <a:endParaRPr lang="es-ES" dirty="0" smtClean="0"/>
          </a:p>
          <a:p>
            <a:r>
              <a:rPr lang="es-ES" i="1" dirty="0" smtClean="0"/>
              <a:t>Con esta técnica se actúa sobre el RNA </a:t>
            </a:r>
            <a:r>
              <a:rPr lang="es-ES" i="1" dirty="0" err="1" smtClean="0"/>
              <a:t>premensajero</a:t>
            </a:r>
            <a:r>
              <a:rPr lang="es-ES" i="1" dirty="0" smtClean="0"/>
              <a:t> haciendo que </a:t>
            </a:r>
            <a:r>
              <a:rPr lang="es-ES" b="1" i="1" dirty="0" smtClean="0"/>
              <a:t>no se transcriba uno o varios exones cercanos a una </a:t>
            </a:r>
            <a:r>
              <a:rPr lang="es-ES" b="1" i="1" dirty="0" err="1" smtClean="0"/>
              <a:t>delección</a:t>
            </a:r>
            <a:r>
              <a:rPr lang="es-ES" b="1" i="1" dirty="0" smtClean="0"/>
              <a:t> o duplicación consiguiendo que se abra de nuevo el marco de lectura </a:t>
            </a:r>
            <a:r>
              <a:rPr lang="es-ES" i="1" dirty="0" smtClean="0"/>
              <a:t>y no se bloquee la producción de la proteína. </a:t>
            </a:r>
          </a:p>
          <a:p>
            <a:r>
              <a:rPr lang="es-ES" b="1" i="1" dirty="0" smtClean="0"/>
              <a:t>La omisión del exón se hace con un oligonucleótido específico para el exón que se quiera excluir.</a:t>
            </a:r>
          </a:p>
          <a:p>
            <a:endParaRPr lang="es-ES" sz="1400" b="1" i="1" dirty="0" smtClean="0"/>
          </a:p>
          <a:p>
            <a:r>
              <a:rPr lang="es-ES" sz="1400" b="1" dirty="0" smtClean="0"/>
              <a:t>Como hemos hecho antes, imaginemos </a:t>
            </a:r>
            <a:r>
              <a:rPr lang="es-ES" dirty="0" smtClean="0"/>
              <a:t>que debido a la mutación nos falta la pieza 50</a:t>
            </a:r>
          </a:p>
          <a:p>
            <a:r>
              <a:rPr lang="es-ES" dirty="0" smtClean="0"/>
              <a:t>Como la 49 no casa con la 51 se interrumpe el mensaje, no se produce </a:t>
            </a:r>
            <a:r>
              <a:rPr lang="es-ES" dirty="0" err="1" smtClean="0"/>
              <a:t>distrofina</a:t>
            </a:r>
            <a:r>
              <a:rPr lang="es-ES" dirty="0" smtClean="0"/>
              <a:t> y tendremos un Duchenne</a:t>
            </a:r>
          </a:p>
          <a:p>
            <a:r>
              <a:rPr lang="es-ES" dirty="0" smtClean="0"/>
              <a:t>Si con el oligonucleótido </a:t>
            </a:r>
            <a:r>
              <a:rPr lang="es-ES" dirty="0" err="1" smtClean="0"/>
              <a:t>antisentido</a:t>
            </a:r>
            <a:r>
              <a:rPr lang="es-ES" dirty="0" smtClean="0"/>
              <a:t> anulamos, omitimos, saltamos la pieza 51, la 49 cas perfectamente con la 52 y se puede seguir leyendo el mensaje.</a:t>
            </a:r>
          </a:p>
          <a:p>
            <a:pPr eaLnBrk="1" hangingPunct="1"/>
            <a:endParaRPr lang="en-GB"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29</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a:buFont typeface="Arial" pitchFamily="34" charset="0"/>
              <a:buChar char="•"/>
            </a:pPr>
            <a:r>
              <a:rPr lang="es-ES" dirty="0" smtClean="0"/>
              <a:t>Naturalmente la proteína será más corta que la </a:t>
            </a:r>
            <a:r>
              <a:rPr lang="es-ES" dirty="0" err="1" smtClean="0"/>
              <a:t>distrofina</a:t>
            </a:r>
            <a:r>
              <a:rPr lang="es-ES" dirty="0" smtClean="0"/>
              <a:t> normal.</a:t>
            </a:r>
          </a:p>
          <a:p>
            <a:endParaRPr lang="es-ES" dirty="0" smtClean="0"/>
          </a:p>
          <a:p>
            <a:r>
              <a:rPr lang="es-ES" i="1" dirty="0" smtClean="0"/>
              <a:t>Por eso se cree que se enlentecerá la degeneración muscular y el curso de la enfermedad será más parecido a la distrofia muscular de Becker. </a:t>
            </a:r>
          </a:p>
          <a:p>
            <a:r>
              <a:rPr lang="es-ES" i="1" dirty="0" smtClean="0"/>
              <a:t>Un inconveniente es que los oligonucleótidos no se pueden administrar oralmente. Y más considerando que habrá que repetir dosis.</a:t>
            </a:r>
          </a:p>
          <a:p>
            <a:endParaRPr lang="es-ES" i="1" dirty="0" smtClean="0"/>
          </a:p>
          <a:p>
            <a:pPr>
              <a:buFont typeface="Arial" pitchFamily="34" charset="0"/>
              <a:buChar char="•"/>
            </a:pPr>
            <a:r>
              <a:rPr lang="es-ES" dirty="0" smtClean="0"/>
              <a:t>Y un Fenotipo Duchenne pasará a Becker, + leve</a:t>
            </a:r>
          </a:p>
          <a:p>
            <a:pPr eaLnBrk="1" hangingPunct="1"/>
            <a:endParaRPr lang="en-GB" altLang="en-US" i="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3</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r>
              <a:rPr lang="es-ES" altLang="en-US" dirty="0">
                <a:latin typeface="Arial" charset="0"/>
              </a:rPr>
              <a:t>Al hablar de enfermedades neuromusculares nos referimos a aquellas que afectan a las neuronas motoras que están en la médula espinal, </a:t>
            </a:r>
          </a:p>
          <a:p>
            <a:r>
              <a:rPr lang="es-ES" altLang="en-US" dirty="0">
                <a:latin typeface="Arial" charset="0"/>
              </a:rPr>
              <a:t>al nervio que conduce la señal hasta el músculo, </a:t>
            </a:r>
          </a:p>
          <a:p>
            <a:r>
              <a:rPr lang="es-ES" altLang="en-US" dirty="0">
                <a:latin typeface="Arial" charset="0"/>
              </a:rPr>
              <a:t>a la zona donde se une el nervio con el músculo y que llamamos placa motora, </a:t>
            </a:r>
          </a:p>
          <a:p>
            <a:r>
              <a:rPr lang="es-ES" altLang="en-US" dirty="0">
                <a:latin typeface="Arial" charset="0"/>
              </a:rPr>
              <a:t>o la propia fibra muscular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30</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s-ES" altLang="en-US" dirty="0" smtClean="0">
              <a:latin typeface="Arial" charset="0"/>
            </a:endParaRPr>
          </a:p>
          <a:p>
            <a:r>
              <a:rPr lang="es-ES" dirty="0" smtClean="0"/>
              <a:t>Video 1: Non-</a:t>
            </a:r>
            <a:r>
              <a:rPr lang="es-ES" dirty="0" err="1" smtClean="0"/>
              <a:t>treated</a:t>
            </a:r>
            <a:r>
              <a:rPr lang="es-ES" dirty="0" smtClean="0"/>
              <a:t> </a:t>
            </a:r>
            <a:r>
              <a:rPr lang="es-ES" dirty="0" err="1" smtClean="0"/>
              <a:t>Dystrophic</a:t>
            </a:r>
            <a:r>
              <a:rPr lang="es-ES" dirty="0" smtClean="0"/>
              <a:t> </a:t>
            </a:r>
            <a:r>
              <a:rPr lang="es-ES" dirty="0" err="1" smtClean="0"/>
              <a:t>Dog</a:t>
            </a:r>
            <a:r>
              <a:rPr lang="es-ES" dirty="0" smtClean="0"/>
              <a:t> (7 </a:t>
            </a:r>
            <a:r>
              <a:rPr lang="es-ES" dirty="0" err="1" smtClean="0"/>
              <a:t>months</a:t>
            </a:r>
            <a:r>
              <a:rPr lang="es-ES" dirty="0" smtClean="0"/>
              <a:t> </a:t>
            </a:r>
            <a:r>
              <a:rPr lang="es-ES" dirty="0" err="1" smtClean="0"/>
              <a:t>old</a:t>
            </a:r>
            <a:r>
              <a:rPr lang="es-ES" dirty="0" smtClean="0"/>
              <a:t>) Video 2: </a:t>
            </a:r>
            <a:r>
              <a:rPr lang="es-ES" dirty="0" err="1" smtClean="0"/>
              <a:t>Dystrophic</a:t>
            </a:r>
            <a:r>
              <a:rPr lang="es-ES" dirty="0" smtClean="0"/>
              <a:t> </a:t>
            </a:r>
            <a:r>
              <a:rPr lang="es-ES" dirty="0" err="1" smtClean="0"/>
              <a:t>Dog</a:t>
            </a:r>
            <a:r>
              <a:rPr lang="es-ES" dirty="0" smtClean="0"/>
              <a:t> </a:t>
            </a:r>
            <a:r>
              <a:rPr lang="es-ES" dirty="0" err="1" smtClean="0"/>
              <a:t>After</a:t>
            </a:r>
            <a:r>
              <a:rPr lang="es-ES" dirty="0" smtClean="0"/>
              <a:t> 5x </a:t>
            </a:r>
            <a:r>
              <a:rPr lang="es-ES" dirty="0" err="1" smtClean="0"/>
              <a:t>weekly</a:t>
            </a:r>
            <a:r>
              <a:rPr lang="es-ES" dirty="0" smtClean="0"/>
              <a:t> 120 mg/Kg </a:t>
            </a:r>
            <a:r>
              <a:rPr lang="es-ES" dirty="0" err="1" smtClean="0"/>
              <a:t>Cocktail</a:t>
            </a:r>
            <a:r>
              <a:rPr lang="es-ES" dirty="0" smtClean="0"/>
              <a:t> PMO </a:t>
            </a:r>
            <a:r>
              <a:rPr lang="es-ES" dirty="0" err="1" smtClean="0"/>
              <a:t>Injections</a:t>
            </a:r>
            <a:r>
              <a:rPr lang="es-ES" dirty="0" smtClean="0"/>
              <a:t> (7 </a:t>
            </a:r>
            <a:r>
              <a:rPr lang="es-ES" dirty="0" err="1" smtClean="0"/>
              <a:t>months</a:t>
            </a:r>
            <a:r>
              <a:rPr lang="es-ES" dirty="0" smtClean="0"/>
              <a:t> </a:t>
            </a:r>
            <a:r>
              <a:rPr lang="es-ES" dirty="0" err="1" smtClean="0"/>
              <a:t>old</a:t>
            </a:r>
            <a:r>
              <a:rPr lang="es-ES" dirty="0" smtClean="0"/>
              <a:t>) </a:t>
            </a:r>
            <a:endParaRPr lang="es-ES" alt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31</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s-ES" altLang="en-US" dirty="0" smtClean="0">
                <a:latin typeface="Arial" charset="0"/>
              </a:rPr>
              <a:t>En el ensayo en fase 2 se </a:t>
            </a:r>
            <a:r>
              <a:rPr lang="es-ES" altLang="en-US" dirty="0" err="1" smtClean="0">
                <a:latin typeface="Arial" charset="0"/>
              </a:rPr>
              <a:t>vió</a:t>
            </a:r>
            <a:r>
              <a:rPr lang="es-ES" altLang="en-US" dirty="0" smtClean="0">
                <a:latin typeface="Arial" charset="0"/>
              </a:rPr>
              <a:t> que los niños tratados con DRISAPERSEN no presentaron el deterioro en la marcha, objetivado en los niños que recibieron placebo </a:t>
            </a:r>
          </a:p>
          <a:p>
            <a:pPr eaLnBrk="1" hangingPunct="1"/>
            <a:endParaRPr lang="es-ES" altLang="en-US" dirty="0" smtClean="0">
              <a:latin typeface="Arial" charset="0"/>
            </a:endParaRPr>
          </a:p>
          <a:p>
            <a:endParaRPr lang="es-ES"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 por último, comentar el ensayo con </a:t>
            </a:r>
            <a:r>
              <a:rPr lang="es-ES" dirty="0" err="1" smtClean="0"/>
              <a:t>Tadalafilo</a:t>
            </a:r>
            <a:r>
              <a:rPr lang="es-ES" dirty="0" smtClean="0"/>
              <a:t>, más conocido como </a:t>
            </a:r>
            <a:r>
              <a:rPr lang="es-ES" dirty="0" err="1" smtClean="0"/>
              <a:t>viagra</a:t>
            </a:r>
            <a:r>
              <a:rPr lang="es-ES" dirty="0" smtClean="0"/>
              <a:t>, en el que participan nuestros compañeros de </a:t>
            </a:r>
            <a:r>
              <a:rPr lang="es-ES" dirty="0" err="1" smtClean="0"/>
              <a:t>Donosti</a:t>
            </a:r>
            <a:endParaRPr lang="es-ES" dirty="0" smtClean="0"/>
          </a:p>
          <a:p>
            <a:endParaRPr lang="es-ES" dirty="0" smtClean="0"/>
          </a:p>
          <a:p>
            <a:r>
              <a:rPr lang="es-ES" dirty="0" smtClean="0"/>
              <a:t>El </a:t>
            </a:r>
            <a:r>
              <a:rPr lang="es-ES" dirty="0" err="1" smtClean="0"/>
              <a:t>tadalafilo</a:t>
            </a:r>
            <a:r>
              <a:rPr lang="es-ES" dirty="0" smtClean="0"/>
              <a:t> está dentro de las estrategias que influyen en el flujo sanguíneo.</a:t>
            </a:r>
            <a:endParaRPr lang="es-ES" dirty="0"/>
          </a:p>
        </p:txBody>
      </p:sp>
      <p:sp>
        <p:nvSpPr>
          <p:cNvPr id="4" name="3 Marcador de número de diapositiva"/>
          <p:cNvSpPr>
            <a:spLocks noGrp="1"/>
          </p:cNvSpPr>
          <p:nvPr>
            <p:ph type="sldNum" sz="quarter" idx="10"/>
          </p:nvPr>
        </p:nvSpPr>
        <p:spPr/>
        <p:txBody>
          <a:bodyPr/>
          <a:lstStyle/>
          <a:p>
            <a:fld id="{C6B42A37-A4FD-440B-9FD6-D29B4DF24242}" type="slidenum">
              <a:rPr lang="es-ES" smtClean="0"/>
              <a:pPr/>
              <a:t>32</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33</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s-ES" dirty="0" smtClean="0"/>
              <a:t>El objetivo principal es evaluar la hipótesis de si </a:t>
            </a:r>
            <a:r>
              <a:rPr lang="es-ES" dirty="0" err="1" smtClean="0"/>
              <a:t>tadalafilo</a:t>
            </a:r>
            <a:r>
              <a:rPr lang="es-ES" dirty="0" smtClean="0"/>
              <a:t> (administrado por vía oral, una vez al día, durante 48 semanas) reduce el deterioro de la capacidad ambulatoria en niños con distrofia muscular de Duchenne </a:t>
            </a:r>
          </a:p>
          <a:p>
            <a:endParaRPr lang="es-ES" dirty="0" smtClean="0"/>
          </a:p>
          <a:p>
            <a:r>
              <a:rPr lang="es-ES" dirty="0" smtClean="0"/>
              <a:t>Ya que los </a:t>
            </a:r>
            <a:r>
              <a:rPr lang="es-ES" b="1" dirty="0" smtClean="0"/>
              <a:t>estudios </a:t>
            </a:r>
            <a:r>
              <a:rPr lang="es-ES" b="1" dirty="0" err="1" smtClean="0"/>
              <a:t>preclínicos</a:t>
            </a:r>
            <a:r>
              <a:rPr lang="es-ES" b="1" dirty="0" smtClean="0"/>
              <a:t> </a:t>
            </a:r>
            <a:r>
              <a:rPr lang="es-ES" dirty="0" smtClean="0"/>
              <a:t>y los </a:t>
            </a:r>
            <a:r>
              <a:rPr lang="es-ES" b="1" dirty="0" smtClean="0"/>
              <a:t>clínicos tempranos han demostrado que la inhibición de la PDE5 con </a:t>
            </a:r>
            <a:r>
              <a:rPr lang="es-ES" b="1" dirty="0" err="1" smtClean="0"/>
              <a:t>tadalafilo</a:t>
            </a:r>
            <a:r>
              <a:rPr lang="es-ES" b="1" dirty="0" smtClean="0"/>
              <a:t> puede ejercer efectos favorables en la DMD, en términos de preservación de la función muscular, incrementado el flujo de sangre al músculo (inducido por el ejercicio)</a:t>
            </a:r>
          </a:p>
          <a:p>
            <a:endParaRPr lang="es-ES" b="1" dirty="0" smtClean="0"/>
          </a:p>
          <a:p>
            <a:endParaRPr lang="es-ES" b="1" dirty="0" smtClean="0"/>
          </a:p>
          <a:p>
            <a:endParaRPr lang="es-ES" b="1" dirty="0" smtClean="0"/>
          </a:p>
          <a:p>
            <a:r>
              <a:rPr lang="es-ES" i="1" u="sng" dirty="0" smtClean="0"/>
              <a:t>Objetivo Principal</a:t>
            </a:r>
            <a:r>
              <a:rPr lang="es-ES" i="1" dirty="0" smtClean="0"/>
              <a:t>: </a:t>
            </a:r>
          </a:p>
          <a:p>
            <a:r>
              <a:rPr lang="es-ES" i="1" dirty="0" smtClean="0"/>
              <a:t>El objetivo principal es evaluar la hipótesis de si </a:t>
            </a:r>
            <a:r>
              <a:rPr lang="es-ES" i="1" dirty="0" err="1" smtClean="0"/>
              <a:t>tadalafilo</a:t>
            </a:r>
            <a:r>
              <a:rPr lang="es-ES" i="1" dirty="0" smtClean="0"/>
              <a:t> (administrado por vía oral, una vez al día, durante 48 semanas) reduce el deterioro de la capacidad ambulatoria en niños con distrofia muscular de Duchenne (DMD), de acuerdo con la distancia recorrida en la prueba de marcha de 6 minutos, y en comparación con los pacientes tratados con placebo. Se compararán con placebo dos dosis de </a:t>
            </a:r>
            <a:r>
              <a:rPr lang="es-ES" i="1" dirty="0" err="1" smtClean="0"/>
              <a:t>tadalafilo</a:t>
            </a:r>
            <a:r>
              <a:rPr lang="es-ES" i="1" dirty="0" smtClean="0"/>
              <a:t> (0,3 mg/kg y 0,6 mg/kg) .</a:t>
            </a:r>
          </a:p>
          <a:p>
            <a:endParaRPr lang="en-US" b="1" dirty="0" smtClean="0"/>
          </a:p>
          <a:p>
            <a:endParaRPr lang="en-GB"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34</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s-ES" altLang="en-US" b="1" dirty="0" smtClean="0">
                <a:latin typeface="Arial" charset="0"/>
              </a:rPr>
              <a:t>La AME infantil </a:t>
            </a:r>
            <a:r>
              <a:rPr lang="es-ES" altLang="en-US" dirty="0" smtClean="0">
                <a:latin typeface="Arial" charset="0"/>
              </a:rPr>
              <a:t>se produce por mutación en el gen SMN1, productor de la proteína SMN , que es esencial para la SUPERVIVENCIA DE LA MOTONEURONA DEL  AA  MEDULAR</a:t>
            </a:r>
          </a:p>
          <a:p>
            <a:pPr eaLnBrk="1" hangingPunct="1"/>
            <a:endParaRPr lang="es-ES" altLang="en-US" dirty="0" smtClean="0">
              <a:latin typeface="Arial" charset="0"/>
            </a:endParaRPr>
          </a:p>
          <a:p>
            <a:pPr eaLnBrk="1" hangingPunct="1"/>
            <a:r>
              <a:rPr lang="es-ES" altLang="en-US" dirty="0" smtClean="0">
                <a:latin typeface="Arial" charset="0"/>
              </a:rPr>
              <a:t>Este gen está en el brazo largo del cromosoma 5. La forma de herencia es AR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35</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s-ES" dirty="0" smtClean="0"/>
              <a:t>Al lado del gen SMN1 está el gen SMN2. </a:t>
            </a:r>
          </a:p>
          <a:p>
            <a:r>
              <a:rPr lang="es-ES" dirty="0" smtClean="0"/>
              <a:t>Entre ambos sólo hay una pequeña diferencia en el exón 7 que hace que el </a:t>
            </a:r>
            <a:r>
              <a:rPr lang="es-ES" b="1" dirty="0" smtClean="0"/>
              <a:t>gen SMN2 tienda a un ensamblaje diferente en cada lectura o transcripción </a:t>
            </a:r>
          </a:p>
          <a:p>
            <a:r>
              <a:rPr lang="es-ES" b="1" dirty="0" smtClean="0"/>
              <a:t>Y de esta manera solo un 15% de la proteína que produce es funcional</a:t>
            </a:r>
          </a:p>
          <a:p>
            <a:endParaRPr lang="es-ES" b="1" dirty="0" smtClean="0"/>
          </a:p>
          <a:p>
            <a:r>
              <a:rPr lang="es-ES" dirty="0" smtClean="0"/>
              <a:t>Es por ello que </a:t>
            </a:r>
            <a:r>
              <a:rPr lang="es-ES" b="1" dirty="0" smtClean="0"/>
              <a:t>este gen no compensa totalmente la falta de expresión del gen SMN1 mutado</a:t>
            </a:r>
            <a:endParaRPr lang="es-ES" b="1"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36</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s-ES" altLang="en-US" dirty="0" smtClean="0">
                <a:latin typeface="Arial" charset="0"/>
              </a:rPr>
              <a:t>Todas las formas se deben a mutación en el gen SMN1 </a:t>
            </a:r>
          </a:p>
          <a:p>
            <a:pPr eaLnBrk="1" hangingPunct="1"/>
            <a:r>
              <a:rPr lang="es-ES" altLang="en-US" dirty="0" smtClean="0">
                <a:latin typeface="Arial" charset="0"/>
              </a:rPr>
              <a:t>La diferencia en la gravedad tiene relación con el número de copias de SMN2. Cuantas más copias de SMN2 tenga el individuo afectado más leve será la enfermedad</a:t>
            </a:r>
          </a:p>
          <a:p>
            <a:pPr eaLnBrk="1" hangingPunct="1"/>
            <a:endParaRPr lang="es-ES" altLang="en-US" dirty="0" smtClean="0">
              <a:latin typeface="Arial" charset="0"/>
            </a:endParaRPr>
          </a:p>
          <a:p>
            <a:pPr eaLnBrk="1" hangingPunct="1"/>
            <a:r>
              <a:rPr lang="es-ES" altLang="en-US" dirty="0" smtClean="0">
                <a:latin typeface="Arial" charset="0"/>
              </a:rPr>
              <a:t>En líneas generales los bebes con AME tipo 1 tienen 1 ó 2 copias</a:t>
            </a:r>
          </a:p>
          <a:p>
            <a:pPr eaLnBrk="1" hangingPunct="1"/>
            <a:r>
              <a:rPr lang="es-ES" altLang="en-US" dirty="0" smtClean="0">
                <a:latin typeface="Arial" charset="0"/>
              </a:rPr>
              <a:t>Con 3 ó + copias el fenotipo será más leve</a:t>
            </a:r>
          </a:p>
          <a:p>
            <a:pPr eaLnBrk="1" hangingPunct="1"/>
            <a:endParaRPr lang="es-ES" altLang="en-US" dirty="0" smtClean="0">
              <a:latin typeface="Arial" charset="0"/>
            </a:endParaRPr>
          </a:p>
          <a:p>
            <a:pPr eaLnBrk="1" hangingPunct="1"/>
            <a:r>
              <a:rPr lang="es-ES" altLang="en-US" b="1" dirty="0" smtClean="0">
                <a:latin typeface="Arial" charset="0"/>
              </a:rPr>
              <a:t>Hay más factores que modulan la gravedad, pero muchas de las estrategias de tto intentan aumentar la producción de proteína a partir del gen SMN2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37</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s-ES" altLang="en-US" dirty="0" smtClean="0">
                <a:latin typeface="Arial" charset="0"/>
              </a:rPr>
              <a:t>Este es el caso de las 2 primeras sustancias, yo solo hablaré de la 1ª</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38</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s-ES" altLang="en-US" dirty="0" smtClean="0">
                <a:latin typeface="Arial" charset="0"/>
              </a:rPr>
              <a:t>Del </a:t>
            </a:r>
            <a:r>
              <a:rPr lang="es-ES" altLang="en-US" b="1" dirty="0" err="1" smtClean="0">
                <a:latin typeface="Arial" charset="0"/>
              </a:rPr>
              <a:t>SMNRx</a:t>
            </a:r>
            <a:r>
              <a:rPr lang="es-ES" altLang="en-US" b="1" dirty="0" smtClean="0">
                <a:latin typeface="Arial" charset="0"/>
              </a:rPr>
              <a:t>, que se trata, de nuevo, de un </a:t>
            </a:r>
            <a:r>
              <a:rPr lang="es-ES" altLang="en-US" b="1" dirty="0" err="1" smtClean="0">
                <a:latin typeface="Arial" charset="0"/>
              </a:rPr>
              <a:t>oligonucleotido</a:t>
            </a:r>
            <a:r>
              <a:rPr lang="es-ES" altLang="en-US" b="1" dirty="0" smtClean="0">
                <a:latin typeface="Arial" charset="0"/>
              </a:rPr>
              <a:t> </a:t>
            </a:r>
            <a:r>
              <a:rPr lang="es-ES" altLang="en-US" b="1" dirty="0" err="1" smtClean="0">
                <a:latin typeface="Arial" charset="0"/>
              </a:rPr>
              <a:t>antisentido</a:t>
            </a:r>
            <a:endParaRPr lang="es-ES" altLang="en-US" b="1" dirty="0" smtClean="0">
              <a:latin typeface="Arial" charset="0"/>
            </a:endParaRPr>
          </a:p>
          <a:p>
            <a:endParaRPr lang="es-ES" altLang="en-US" b="1" dirty="0" smtClean="0">
              <a:latin typeface="Arial" charset="0"/>
            </a:endParaRPr>
          </a:p>
          <a:p>
            <a:r>
              <a:rPr lang="es-ES" altLang="en-US" b="1" dirty="0" smtClean="0">
                <a:latin typeface="Arial" charset="0"/>
              </a:rPr>
              <a:t>Que aunque son específicos de mutación son aplicables a distintas enfermedades.</a:t>
            </a:r>
          </a:p>
          <a:p>
            <a:endParaRPr lang="es-ES" altLang="en-US" b="1" dirty="0" smtClean="0">
              <a:latin typeface="Arial" charset="0"/>
            </a:endParaRPr>
          </a:p>
          <a:p>
            <a:r>
              <a:rPr lang="es-ES" altLang="en-US" b="1" dirty="0" smtClean="0">
                <a:latin typeface="Arial" charset="0"/>
              </a:rPr>
              <a:t>Por ej. Tb hay ensayos en la distrofia </a:t>
            </a:r>
            <a:r>
              <a:rPr lang="es-ES" altLang="en-US" b="1" dirty="0" err="1" smtClean="0">
                <a:latin typeface="Arial" charset="0"/>
              </a:rPr>
              <a:t>miotónica</a:t>
            </a:r>
            <a:r>
              <a:rPr lang="es-ES" altLang="en-US" b="1" dirty="0" smtClean="0">
                <a:latin typeface="Arial" charset="0"/>
              </a:rPr>
              <a:t> tipo 1 o de Steinert. </a:t>
            </a:r>
          </a:p>
          <a:p>
            <a:endParaRPr lang="es-ES" altLang="en-US" b="1" u="sng" dirty="0" smtClean="0">
              <a:latin typeface="Arial" charset="0"/>
            </a:endParaRPr>
          </a:p>
          <a:p>
            <a:r>
              <a:rPr lang="es-ES" altLang="en-US" b="1" u="sng" dirty="0" smtClean="0">
                <a:latin typeface="Arial" charset="0"/>
              </a:rPr>
              <a:t>En el caso de la AME </a:t>
            </a:r>
            <a:r>
              <a:rPr lang="es-ES" altLang="en-US" b="1" dirty="0" smtClean="0">
                <a:latin typeface="Arial" charset="0"/>
              </a:rPr>
              <a:t>al unirse el </a:t>
            </a:r>
            <a:r>
              <a:rPr lang="es-ES" altLang="en-US" b="1" dirty="0" err="1" smtClean="0">
                <a:latin typeface="Arial" charset="0"/>
              </a:rPr>
              <a:t>oligonucleotido</a:t>
            </a:r>
            <a:r>
              <a:rPr lang="es-ES" altLang="en-US" b="1" dirty="0" smtClean="0">
                <a:latin typeface="Arial" charset="0"/>
              </a:rPr>
              <a:t> </a:t>
            </a:r>
            <a:r>
              <a:rPr lang="es-ES" altLang="en-US" b="1" dirty="0" err="1" smtClean="0">
                <a:latin typeface="Arial" charset="0"/>
              </a:rPr>
              <a:t>antisentido</a:t>
            </a:r>
            <a:r>
              <a:rPr lang="es-ES" altLang="en-US" b="1" dirty="0" smtClean="0">
                <a:latin typeface="Arial" charset="0"/>
              </a:rPr>
              <a:t> a la zona complementaria del ARN </a:t>
            </a:r>
            <a:r>
              <a:rPr lang="es-ES" altLang="en-US" b="1" dirty="0" err="1" smtClean="0">
                <a:latin typeface="Arial" charset="0"/>
              </a:rPr>
              <a:t>premensajero</a:t>
            </a:r>
            <a:r>
              <a:rPr lang="es-ES" altLang="en-US" b="1" smtClean="0">
                <a:latin typeface="Arial" charset="0"/>
              </a:rPr>
              <a:t> SMN2</a:t>
            </a:r>
            <a:r>
              <a:rPr lang="es-ES" altLang="en-US" b="1" dirty="0" smtClean="0">
                <a:latin typeface="Arial" charset="0"/>
              </a:rPr>
              <a:t>, no se omite el exón 7 y se produce más porcentaje de proteína funcional</a:t>
            </a:r>
          </a:p>
          <a:p>
            <a:pPr eaLnBrk="1" hangingPunct="1"/>
            <a:endParaRPr lang="es-ES" alt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39</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s-ES" altLang="en-US" dirty="0" smtClean="0">
                <a:latin typeface="Arial" charset="0"/>
              </a:rPr>
              <a:t>En el modelo de ratón de AME se observo efectividad del </a:t>
            </a:r>
            <a:r>
              <a:rPr lang="es-ES" altLang="en-US" dirty="0" err="1" smtClean="0">
                <a:latin typeface="Arial" charset="0"/>
              </a:rPr>
              <a:t>SMNRx</a:t>
            </a:r>
            <a:endParaRPr lang="es-E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4</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GB" altLang="en-US" dirty="0" smtClean="0">
                <a:latin typeface="Arial" charset="0"/>
              </a:rPr>
              <a:t>Se </a:t>
            </a:r>
            <a:r>
              <a:rPr lang="en-GB" altLang="en-US" dirty="0" err="1" smtClean="0">
                <a:latin typeface="Arial" charset="0"/>
              </a:rPr>
              <a:t>trata</a:t>
            </a:r>
            <a:r>
              <a:rPr lang="en-GB" altLang="en-US" dirty="0" smtClean="0">
                <a:latin typeface="Arial" charset="0"/>
              </a:rPr>
              <a:t> de un </a:t>
            </a:r>
            <a:r>
              <a:rPr lang="es-ES" altLang="en-US" noProof="0" dirty="0" smtClean="0">
                <a:latin typeface="Arial" charset="0"/>
              </a:rPr>
              <a:t>grupo</a:t>
            </a:r>
            <a:r>
              <a:rPr lang="en-GB" altLang="en-US" dirty="0" smtClean="0">
                <a:latin typeface="Arial" charset="0"/>
              </a:rPr>
              <a:t> </a:t>
            </a:r>
            <a:r>
              <a:rPr lang="es-ES" altLang="en-US" noProof="0" dirty="0" smtClean="0">
                <a:latin typeface="Arial" charset="0"/>
              </a:rPr>
              <a:t>muy</a:t>
            </a:r>
            <a:r>
              <a:rPr lang="en-GB" altLang="en-US" dirty="0" smtClean="0">
                <a:latin typeface="Arial" charset="0"/>
              </a:rPr>
              <a:t>  </a:t>
            </a:r>
            <a:r>
              <a:rPr lang="es-ES" altLang="en-US" noProof="0" dirty="0" smtClean="0">
                <a:latin typeface="Arial" charset="0"/>
              </a:rPr>
              <a:t>numeroso</a:t>
            </a:r>
            <a:r>
              <a:rPr lang="en-GB" altLang="en-US" dirty="0" smtClean="0">
                <a:latin typeface="Arial" charset="0"/>
              </a:rPr>
              <a:t> y </a:t>
            </a:r>
            <a:r>
              <a:rPr lang="es-ES" altLang="en-US" noProof="0" dirty="0" smtClean="0">
                <a:latin typeface="Arial" charset="0"/>
              </a:rPr>
              <a:t>heterogéneo</a:t>
            </a:r>
            <a:r>
              <a:rPr lang="en-GB" altLang="en-US" dirty="0" smtClean="0">
                <a:latin typeface="Arial" charset="0"/>
              </a:rPr>
              <a:t> de </a:t>
            </a:r>
            <a:r>
              <a:rPr lang="es-ES" altLang="en-US" noProof="0" dirty="0" smtClean="0">
                <a:latin typeface="Arial" charset="0"/>
              </a:rPr>
              <a:t>entidades</a:t>
            </a:r>
            <a:r>
              <a:rPr lang="en-GB" altLang="en-US" dirty="0" smtClean="0">
                <a:latin typeface="Arial" charset="0"/>
              </a:rPr>
              <a:t>.</a:t>
            </a:r>
          </a:p>
          <a:p>
            <a:pPr eaLnBrk="1" hangingPunct="1"/>
            <a:r>
              <a:rPr lang="es-ES" altLang="en-US" noProof="0" dirty="0" smtClean="0">
                <a:latin typeface="Arial" charset="0"/>
              </a:rPr>
              <a:t>que</a:t>
            </a:r>
            <a:r>
              <a:rPr lang="en-GB" altLang="en-US" dirty="0" smtClean="0">
                <a:latin typeface="Arial" charset="0"/>
              </a:rPr>
              <a:t> en </a:t>
            </a:r>
            <a:r>
              <a:rPr lang="es-ES" altLang="en-US" noProof="0" dirty="0" smtClean="0">
                <a:latin typeface="Arial" charset="0"/>
              </a:rPr>
              <a:t>su</a:t>
            </a:r>
            <a:r>
              <a:rPr lang="en-GB" altLang="en-US" dirty="0" smtClean="0">
                <a:latin typeface="Arial" charset="0"/>
              </a:rPr>
              <a:t> </a:t>
            </a:r>
            <a:r>
              <a:rPr lang="es-ES" altLang="en-US" noProof="0" dirty="0" smtClean="0">
                <a:latin typeface="Arial" charset="0"/>
              </a:rPr>
              <a:t>mayoría</a:t>
            </a:r>
            <a:r>
              <a:rPr lang="en-GB" altLang="en-US" dirty="0" smtClean="0">
                <a:latin typeface="Arial" charset="0"/>
              </a:rPr>
              <a:t> </a:t>
            </a:r>
            <a:r>
              <a:rPr lang="es-ES" altLang="en-US" noProof="0" dirty="0" smtClean="0">
                <a:latin typeface="Arial" charset="0"/>
              </a:rPr>
              <a:t>cumplen</a:t>
            </a:r>
            <a:r>
              <a:rPr lang="en-GB" altLang="en-US" dirty="0" smtClean="0">
                <a:latin typeface="Arial" charset="0"/>
              </a:rPr>
              <a:t>  </a:t>
            </a:r>
            <a:r>
              <a:rPr lang="es-ES" altLang="en-US" noProof="0" dirty="0" smtClean="0">
                <a:latin typeface="Arial" charset="0"/>
              </a:rPr>
              <a:t>una</a:t>
            </a:r>
            <a:r>
              <a:rPr lang="en-GB" altLang="en-US" dirty="0" smtClean="0">
                <a:latin typeface="Arial" charset="0"/>
              </a:rPr>
              <a:t> </a:t>
            </a:r>
            <a:r>
              <a:rPr lang="es-ES" altLang="en-US" noProof="0" dirty="0" smtClean="0">
                <a:latin typeface="Arial" charset="0"/>
              </a:rPr>
              <a:t>serie</a:t>
            </a:r>
            <a:r>
              <a:rPr lang="en-GB" altLang="en-US" dirty="0" smtClean="0">
                <a:latin typeface="Arial" charset="0"/>
              </a:rPr>
              <a:t> de </a:t>
            </a:r>
            <a:r>
              <a:rPr lang="es-ES" altLang="en-US" b="1" noProof="0" dirty="0" smtClean="0">
                <a:latin typeface="Arial" charset="0"/>
              </a:rPr>
              <a:t>características</a:t>
            </a:r>
          </a:p>
          <a:p>
            <a:pPr eaLnBrk="1" hangingPunct="1"/>
            <a:r>
              <a:rPr lang="es-ES" altLang="en-US" dirty="0" smtClean="0">
                <a:latin typeface="Arial" charset="0"/>
              </a:rPr>
              <a:t>Como</a:t>
            </a:r>
            <a:endParaRPr lang="es-ES" altLang="en-US" noProof="0" dirty="0" smtClean="0">
              <a:latin typeface="Arial" charset="0"/>
            </a:endParaRPr>
          </a:p>
          <a:p>
            <a:pPr eaLnBrk="1" hangingPunct="1">
              <a:buFontTx/>
              <a:buChar char="-"/>
            </a:pPr>
            <a:r>
              <a:rPr lang="es-ES" altLang="en-US" dirty="0" smtClean="0">
                <a:latin typeface="Arial" charset="0"/>
              </a:rPr>
              <a:t>Entrar, por su baja frecuencia, dentro del grupo de enfermedades minoritarias, poco frecuentes o raras </a:t>
            </a:r>
          </a:p>
          <a:p>
            <a:pPr eaLnBrk="1" hangingPunct="1">
              <a:buFontTx/>
              <a:buChar char="-"/>
            </a:pPr>
            <a:r>
              <a:rPr lang="es-ES" altLang="en-US" dirty="0" smtClean="0">
                <a:latin typeface="Arial" charset="0"/>
              </a:rPr>
              <a:t> Su síntoma principal es la debilidad  muscular o la disminución de fuerza</a:t>
            </a:r>
          </a:p>
          <a:p>
            <a:pPr eaLnBrk="1" hangingPunct="1">
              <a:buFontTx/>
              <a:buChar char="-"/>
            </a:pPr>
            <a:r>
              <a:rPr lang="es-ES" altLang="en-US" noProof="0" dirty="0" smtClean="0">
                <a:latin typeface="Arial" charset="0"/>
              </a:rPr>
              <a:t>En pediatría , </a:t>
            </a:r>
          </a:p>
          <a:p>
            <a:r>
              <a:rPr lang="es-ES" altLang="en-US" noProof="0" dirty="0" smtClean="0">
                <a:latin typeface="Arial" charset="0"/>
              </a:rPr>
              <a:t>. La gran mayoría son de causa genética ,</a:t>
            </a:r>
            <a:r>
              <a:rPr lang="es-ES" altLang="en-US" dirty="0" smtClean="0">
                <a:latin typeface="Arial" charset="0"/>
              </a:rPr>
              <a:t>aunque siempre hay que descartar otras causas potencialmente tratables. </a:t>
            </a:r>
          </a:p>
          <a:p>
            <a:r>
              <a:rPr lang="es-ES" altLang="en-US" noProof="0" dirty="0" smtClean="0">
                <a:latin typeface="Arial" charset="0"/>
              </a:rPr>
              <a:t>. Y tienden a ser progresivas</a:t>
            </a:r>
          </a:p>
          <a:p>
            <a:r>
              <a:rPr lang="es-ES" altLang="en-US" dirty="0" smtClean="0">
                <a:latin typeface="Arial" charset="0"/>
              </a:rPr>
              <a:t>Actualmente  el tto es </a:t>
            </a:r>
            <a:r>
              <a:rPr lang="es-ES" altLang="en-US" noProof="0" dirty="0" smtClean="0">
                <a:latin typeface="Arial" charset="0"/>
              </a:rPr>
              <a:t>sintomático, dirigido a MEJORAR LA CALIDAD DE VIDA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40</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s-ES" b="1" dirty="0" smtClean="0"/>
              <a:t>Isis</a:t>
            </a:r>
            <a:r>
              <a:rPr lang="es-ES" dirty="0" smtClean="0"/>
              <a:t> está llevando a cabo</a:t>
            </a:r>
            <a:r>
              <a:rPr lang="es-ES" b="1" dirty="0" smtClean="0"/>
              <a:t> dos estudios de fase 3 de ISIS-</a:t>
            </a:r>
            <a:r>
              <a:rPr lang="es-ES" b="1" dirty="0" err="1" smtClean="0"/>
              <a:t>SMNRx</a:t>
            </a:r>
            <a:r>
              <a:rPr lang="es-ES" dirty="0" smtClean="0"/>
              <a:t>: Uno en bebés con </a:t>
            </a:r>
            <a:r>
              <a:rPr lang="es-ES" b="1" dirty="0" smtClean="0"/>
              <a:t>AME Tipo 1 </a:t>
            </a:r>
            <a:r>
              <a:rPr lang="es-ES" dirty="0" smtClean="0"/>
              <a:t>(</a:t>
            </a:r>
            <a:r>
              <a:rPr lang="es-ES" b="1" dirty="0" smtClean="0"/>
              <a:t>ENDEAR</a:t>
            </a:r>
            <a:r>
              <a:rPr lang="es-ES" dirty="0" smtClean="0"/>
              <a:t>) y otro (</a:t>
            </a:r>
            <a:r>
              <a:rPr lang="es-ES" b="1" dirty="0" smtClean="0"/>
              <a:t>CHERISH</a:t>
            </a:r>
            <a:r>
              <a:rPr lang="es-ES" dirty="0" smtClean="0"/>
              <a:t>), en </a:t>
            </a:r>
            <a:r>
              <a:rPr lang="es-ES" b="1" dirty="0" smtClean="0"/>
              <a:t>menores no ambulantes</a:t>
            </a:r>
            <a:r>
              <a:rPr lang="es-ES" dirty="0" smtClean="0"/>
              <a:t> con AME. </a:t>
            </a:r>
          </a:p>
          <a:p>
            <a:r>
              <a:rPr lang="es-ES" dirty="0" smtClean="0"/>
              <a:t>España está participando en ambos estudios.</a:t>
            </a:r>
          </a:p>
          <a:p>
            <a:r>
              <a:rPr lang="es-ES" b="1" dirty="0" smtClean="0"/>
              <a:t>ENDEAR</a:t>
            </a:r>
            <a:r>
              <a:rPr lang="es-ES" dirty="0" smtClean="0"/>
              <a:t> es un estudio de </a:t>
            </a:r>
            <a:r>
              <a:rPr lang="es-ES" b="1" dirty="0" smtClean="0"/>
              <a:t>13 meses </a:t>
            </a:r>
            <a:r>
              <a:rPr lang="es-ES" b="1" dirty="0" err="1" smtClean="0"/>
              <a:t>aleatorizado</a:t>
            </a:r>
            <a:r>
              <a:rPr lang="es-ES" b="1" dirty="0" smtClean="0"/>
              <a:t>, doble ciego, controlado por procedimiento simulado </a:t>
            </a:r>
            <a:r>
              <a:rPr lang="es-ES" dirty="0" smtClean="0"/>
              <a:t>en aproximadamente </a:t>
            </a:r>
            <a:r>
              <a:rPr lang="es-ES" b="1" dirty="0" smtClean="0"/>
              <a:t>110 bebés </a:t>
            </a:r>
            <a:r>
              <a:rPr lang="es-ES" dirty="0" smtClean="0"/>
              <a:t>diagnosticados con AME. El estudio evaluará la eficacia y seguridad de ISIS-</a:t>
            </a:r>
            <a:r>
              <a:rPr lang="es-ES" dirty="0" err="1" smtClean="0"/>
              <a:t>SMNRx</a:t>
            </a:r>
            <a:r>
              <a:rPr lang="es-ES" dirty="0" smtClean="0"/>
              <a:t> con un </a:t>
            </a:r>
            <a:r>
              <a:rPr lang="es-ES" b="1" dirty="0" smtClean="0"/>
              <a:t>criterio de valoración principal de supervivencia libre de eventos. </a:t>
            </a:r>
            <a:r>
              <a:rPr lang="es-ES" dirty="0" smtClean="0"/>
              <a:t/>
            </a:r>
            <a:br>
              <a:rPr lang="es-ES" dirty="0" smtClean="0"/>
            </a:br>
            <a:endParaRPr lang="es-ES" dirty="0" smtClean="0"/>
          </a:p>
          <a:p>
            <a:r>
              <a:rPr lang="es-ES" b="1" dirty="0" smtClean="0"/>
              <a:t>CHERISH</a:t>
            </a:r>
            <a:r>
              <a:rPr lang="es-ES" dirty="0" smtClean="0"/>
              <a:t> es un estudio de </a:t>
            </a:r>
            <a:r>
              <a:rPr lang="es-ES" b="1" dirty="0" smtClean="0"/>
              <a:t>15 meses </a:t>
            </a:r>
            <a:r>
              <a:rPr lang="es-ES" dirty="0" err="1" smtClean="0"/>
              <a:t>aleatorizado</a:t>
            </a:r>
            <a:r>
              <a:rPr lang="es-ES" dirty="0" smtClean="0"/>
              <a:t>, doble ciego, controlado por procedimiento de simulación, en aproximadamente </a:t>
            </a:r>
            <a:r>
              <a:rPr lang="es-ES" b="1" dirty="0" smtClean="0"/>
              <a:t>120 niños </a:t>
            </a:r>
            <a:r>
              <a:rPr lang="es-ES" dirty="0" smtClean="0"/>
              <a:t>no ambulantes con AME. El estudio evaluará la eficacia y seguridad de ISIS-</a:t>
            </a:r>
            <a:r>
              <a:rPr lang="es-ES" dirty="0" err="1" smtClean="0"/>
              <a:t>SMNRx</a:t>
            </a:r>
            <a:r>
              <a:rPr lang="es-ES" dirty="0" smtClean="0"/>
              <a:t> con un </a:t>
            </a:r>
            <a:r>
              <a:rPr lang="es-ES" b="1" dirty="0" smtClean="0"/>
              <a:t>criterio de valoración principal de un cambio en la escala motora funcional Hammersmith Ampliada.</a:t>
            </a:r>
          </a:p>
          <a:p>
            <a:pPr eaLnBrk="1" hangingPunct="1"/>
            <a:endParaRPr lang="en-GB" alt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51EB0-3A7F-4C21-A371-3A8B032F5122}" type="slidenum">
              <a:rPr lang="en-US" altLang="en-US" smtClean="0"/>
              <a:pPr eaLnBrk="1" hangingPunct="1"/>
              <a:t>41</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s-ES" b="1" dirty="0" smtClean="0"/>
              <a:t>Gráfica 4: La terapia genética en un modelo de tratamiento en ratones con AME.</a:t>
            </a:r>
          </a:p>
          <a:p>
            <a:r>
              <a:rPr lang="es-ES" dirty="0" smtClean="0"/>
              <a:t> </a:t>
            </a:r>
            <a:r>
              <a:rPr lang="es-ES" b="1" dirty="0" smtClean="0"/>
              <a:t>Los ratones con AME </a:t>
            </a:r>
            <a:r>
              <a:rPr lang="es-ES" dirty="0" smtClean="0"/>
              <a:t>nacen con un número de neuronas motoras normal. </a:t>
            </a:r>
          </a:p>
          <a:p>
            <a:r>
              <a:rPr lang="es-ES" dirty="0" smtClean="0"/>
              <a:t>Sin embargo tras el nacimiento se produce una </a:t>
            </a:r>
            <a:r>
              <a:rPr lang="es-ES" b="1" dirty="0" smtClean="0"/>
              <a:t>disminución rápida</a:t>
            </a:r>
            <a:r>
              <a:rPr lang="es-ES" dirty="0" smtClean="0"/>
              <a:t>, un </a:t>
            </a:r>
            <a:r>
              <a:rPr lang="es-ES" b="1" dirty="0" smtClean="0"/>
              <a:t>fallo sináptico,  denervación y atrofia muscular</a:t>
            </a:r>
            <a:r>
              <a:rPr lang="es-ES" dirty="0" smtClean="0"/>
              <a:t> . </a:t>
            </a:r>
          </a:p>
          <a:p>
            <a:r>
              <a:rPr lang="es-ES" dirty="0" smtClean="0"/>
              <a:t>Los ratones </a:t>
            </a:r>
            <a:r>
              <a:rPr lang="es-ES" b="1" dirty="0" smtClean="0"/>
              <a:t>mueren a las dos semanas de edad </a:t>
            </a:r>
            <a:r>
              <a:rPr lang="es-ES" dirty="0" smtClean="0"/>
              <a:t>(izquierda)</a:t>
            </a:r>
          </a:p>
          <a:p>
            <a:r>
              <a:rPr lang="es-ES" dirty="0" smtClean="0"/>
              <a:t>Similar al AME Tipo I </a:t>
            </a:r>
          </a:p>
          <a:p>
            <a:r>
              <a:rPr lang="es-ES" b="1" dirty="0" smtClean="0"/>
              <a:t>La administración de scAAV9-SMN en la vena facial de cachorros con AME con un día de vida tiene como resultado la expresión del SMN en aproximadamente un 40% de las neuronas motoras, la normalización de la electrofisiología sináptica, y una extensión en la duración del período de vida de más de 250 días</a:t>
            </a:r>
            <a:r>
              <a:rPr lang="es-ES" dirty="0" smtClean="0"/>
              <a:t>, en la mitad de los ratones (derecha). </a:t>
            </a:r>
          </a:p>
          <a:p>
            <a:endParaRPr lang="es-ES" dirty="0" smtClean="0"/>
          </a:p>
          <a:p>
            <a:r>
              <a:rPr lang="es-ES" sz="1100" b="1" dirty="0" smtClean="0"/>
              <a:t>El gen muy abreviado se conoce como gen de la “micro-</a:t>
            </a:r>
            <a:r>
              <a:rPr lang="es-ES" sz="1100" b="1" dirty="0" err="1" smtClean="0"/>
              <a:t>distrofina</a:t>
            </a:r>
            <a:r>
              <a:rPr lang="es-ES" sz="1100" b="1" dirty="0" smtClean="0"/>
              <a:t>”. Estudios previos sugieren que la micro-</a:t>
            </a:r>
            <a:r>
              <a:rPr lang="es-ES" sz="1100" b="1" dirty="0" err="1" smtClean="0"/>
              <a:t>distrofina</a:t>
            </a:r>
            <a:r>
              <a:rPr lang="es-ES" sz="1100" b="1" dirty="0" smtClean="0"/>
              <a:t> puede efectivamente detener la enfermedad muscular en ratones a los que les falta la </a:t>
            </a:r>
            <a:r>
              <a:rPr lang="es-ES" sz="1100" b="1" dirty="0" err="1" smtClean="0"/>
              <a:t>distrofina</a:t>
            </a:r>
            <a:r>
              <a:rPr lang="es-ES" sz="1100" b="1" dirty="0" smtClean="0"/>
              <a:t>. Sin embargo, los ratones a los que les falta </a:t>
            </a:r>
            <a:r>
              <a:rPr lang="es-ES" sz="1100" b="1" dirty="0" err="1" smtClean="0"/>
              <a:t>distrofina</a:t>
            </a:r>
            <a:r>
              <a:rPr lang="es-ES" sz="1100" b="1" dirty="0" smtClean="0"/>
              <a:t> muestran síntomas mínimos DMD, y los resultados de los ratones a menudo no predicen lo que sucederá en los seres humanos. En contraste con los ratones, la pérdida de </a:t>
            </a:r>
            <a:r>
              <a:rPr lang="es-ES" sz="1100" b="1" dirty="0" err="1" smtClean="0"/>
              <a:t>distrofina</a:t>
            </a:r>
            <a:r>
              <a:rPr lang="es-ES" sz="1100" b="1" dirty="0" smtClean="0"/>
              <a:t> da distrofia muscular severa en los perros. Si la micro-</a:t>
            </a:r>
            <a:r>
              <a:rPr lang="es-ES" sz="1100" b="1" dirty="0" err="1" smtClean="0"/>
              <a:t>distrofina</a:t>
            </a:r>
            <a:r>
              <a:rPr lang="es-ES" sz="1100" b="1" dirty="0" smtClean="0"/>
              <a:t> puede trabajar en perros </a:t>
            </a:r>
            <a:r>
              <a:rPr lang="es-ES" sz="1100" b="1" dirty="0" err="1" smtClean="0"/>
              <a:t>distróficos</a:t>
            </a:r>
            <a:r>
              <a:rPr lang="es-ES" sz="1100" b="1" dirty="0" smtClean="0"/>
              <a:t>, es probable el trabajo en pacientes humanos. Desafortunadamente, cuando la micro-</a:t>
            </a:r>
            <a:r>
              <a:rPr lang="es-ES" sz="1100" b="1" dirty="0" err="1" smtClean="0"/>
              <a:t>distrofina</a:t>
            </a:r>
            <a:r>
              <a:rPr lang="es-ES" sz="1100" b="1" dirty="0" smtClean="0"/>
              <a:t> fue probada en perros en los estudios anteriores, no fue exitosa.</a:t>
            </a:r>
          </a:p>
          <a:p>
            <a:r>
              <a:rPr lang="es-ES" sz="1100" b="1" dirty="0" smtClean="0"/>
              <a:t>Después de una cuidadosa evaluación de 22 perros, </a:t>
            </a:r>
            <a:r>
              <a:rPr lang="es-ES" sz="1100" b="1" dirty="0" err="1" smtClean="0"/>
              <a:t>Duan</a:t>
            </a:r>
            <a:r>
              <a:rPr lang="es-ES" sz="1100" b="1" dirty="0" smtClean="0"/>
              <a:t> y sus colegas encontraron que la nueva versión de micro-</a:t>
            </a:r>
            <a:r>
              <a:rPr lang="es-ES" sz="1100" b="1" dirty="0" err="1" smtClean="0"/>
              <a:t>distrofina</a:t>
            </a:r>
            <a:r>
              <a:rPr lang="es-ES" sz="1100" b="1" dirty="0" smtClean="0"/>
              <a:t> no sólo reduce la inflamación y la fibrosis, también mejoró efectivamente la fuerza muscular</a:t>
            </a:r>
            <a:r>
              <a:rPr lang="es-ES" sz="1100" dirty="0" smtClean="0"/>
              <a:t>.</a:t>
            </a:r>
            <a:endParaRPr lang="en-GB" altLang="en-US" sz="1100"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42</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s-ES" dirty="0" smtClean="0"/>
              <a:t>En un reciente articulo los autores refieren haber tratado con éxito en perros con  Duchenne (DMD), usando </a:t>
            </a:r>
            <a:r>
              <a:rPr lang="es-ES" b="1" dirty="0" smtClean="0"/>
              <a:t>terapia genética</a:t>
            </a:r>
            <a:r>
              <a:rPr lang="es-ES" dirty="0" smtClean="0"/>
              <a:t>, </a:t>
            </a:r>
          </a:p>
          <a:p>
            <a:r>
              <a:rPr lang="es-ES" dirty="0" smtClean="0"/>
              <a:t>lo que podría abrir las puertas a ensayos clínicos en humanos en los próximos años.</a:t>
            </a:r>
          </a:p>
          <a:p>
            <a:endParaRPr lang="es-ES" dirty="0" smtClean="0"/>
          </a:p>
          <a:p>
            <a:r>
              <a:rPr lang="es-ES" i="1" dirty="0" smtClean="0"/>
              <a:t>Debido al gran tamaño del gen, es imposible administrar el gen completo con un vector de terapia genética. </a:t>
            </a:r>
          </a:p>
          <a:p>
            <a:r>
              <a:rPr lang="es-ES" i="1" dirty="0" smtClean="0"/>
              <a:t>En investigaciones anteriores </a:t>
            </a:r>
            <a:r>
              <a:rPr lang="es-ES" b="1" i="1" dirty="0" smtClean="0"/>
              <a:t>pudo desarrollarse una versión en miniatura de este gen </a:t>
            </a:r>
            <a:r>
              <a:rPr lang="es-ES" i="1" dirty="0" smtClean="0"/>
              <a:t>(</a:t>
            </a:r>
            <a:r>
              <a:rPr lang="es-ES" i="1" dirty="0" err="1" smtClean="0"/>
              <a:t>microgén</a:t>
            </a:r>
            <a:r>
              <a:rPr lang="es-ES" i="1" dirty="0" smtClean="0"/>
              <a:t>) y esta </a:t>
            </a:r>
            <a:r>
              <a:rPr lang="es-ES" i="1" dirty="0" err="1" smtClean="0"/>
              <a:t>distrofina</a:t>
            </a:r>
            <a:r>
              <a:rPr lang="es-ES" i="1" dirty="0" smtClean="0"/>
              <a:t> minimizada </a:t>
            </a:r>
            <a:r>
              <a:rPr lang="es-ES" b="1" i="1" dirty="0" smtClean="0"/>
              <a:t>protegió los músculos de ratones enfermos.</a:t>
            </a:r>
          </a:p>
          <a:p>
            <a:r>
              <a:rPr lang="es-ES" b="1" dirty="0" smtClean="0"/>
              <a:t>Los investigadores tardaron más de una década en encontrar una forma de administrar el </a:t>
            </a:r>
            <a:r>
              <a:rPr lang="es-ES" b="1" dirty="0" err="1" smtClean="0"/>
              <a:t>microgén</a:t>
            </a:r>
            <a:r>
              <a:rPr lang="es-ES" b="1" dirty="0" smtClean="0"/>
              <a:t> de forma segura a los perros con DMD. </a:t>
            </a:r>
          </a:p>
          <a:p>
            <a:r>
              <a:rPr lang="es-ES" dirty="0" smtClean="0"/>
              <a:t>Los perros recibieron la terapia genética mediante un </a:t>
            </a:r>
            <a:r>
              <a:rPr lang="es-ES" b="1" dirty="0" smtClean="0"/>
              <a:t>virus </a:t>
            </a:r>
            <a:r>
              <a:rPr lang="es-ES" b="1" dirty="0" err="1" smtClean="0"/>
              <a:t>adenoasociado</a:t>
            </a:r>
            <a:r>
              <a:rPr lang="es-ES" b="1" dirty="0" smtClean="0"/>
              <a:t> cuando tenían 2-3 meses y comenzaban a mostrar señales de distrofia muscular</a:t>
            </a:r>
            <a:r>
              <a:rPr lang="es-ES" dirty="0" smtClean="0"/>
              <a:t>. </a:t>
            </a:r>
          </a:p>
          <a:p>
            <a:r>
              <a:rPr lang="es-ES" b="1" dirty="0" smtClean="0"/>
              <a:t>Entre los 6-7 meses, los perros se desarrollaban con normalidad</a:t>
            </a:r>
            <a:r>
              <a:rPr lang="es-ES" dirty="0" smtClean="0"/>
              <a:t>.</a:t>
            </a:r>
          </a:p>
          <a:p>
            <a:endParaRPr lang="es-ES" dirty="0" smtClean="0"/>
          </a:p>
          <a:p>
            <a:endParaRPr lang="es-ES" dirty="0" smtClean="0"/>
          </a:p>
          <a:p>
            <a:pPr eaLnBrk="1" hangingPunct="1"/>
            <a:endParaRPr lang="en-GB" altLang="en-US" dirty="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AD70E-3993-459F-B897-5F875B35564F}" type="slidenum">
              <a:rPr lang="en-US" altLang="en-US" smtClean="0"/>
              <a:pPr eaLnBrk="1" hangingPunct="1"/>
              <a:t>43</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s-ES" dirty="0" smtClean="0"/>
              <a:t>Para finalizar comentar este último articulo </a:t>
            </a:r>
          </a:p>
          <a:p>
            <a:r>
              <a:rPr lang="es-ES" dirty="0" smtClean="0"/>
              <a:t>donde se habla del éxito en el tratamiento de un ratón adulto afecto de Duchenne con la terapia CRISPR</a:t>
            </a:r>
          </a:p>
          <a:p>
            <a:r>
              <a:rPr lang="es-ES" dirty="0" smtClean="0"/>
              <a:t>Hasta ahora había sido utilizada en cultivos celulares</a:t>
            </a:r>
          </a:p>
          <a:p>
            <a:endParaRPr lang="es-ES" dirty="0" smtClean="0"/>
          </a:p>
          <a:p>
            <a:r>
              <a:rPr lang="es-ES" b="1" dirty="0" err="1" smtClean="0"/>
              <a:t>Terapía</a:t>
            </a:r>
            <a:r>
              <a:rPr lang="es-ES" b="1" dirty="0" smtClean="0"/>
              <a:t> CRISPR/cas 9:  </a:t>
            </a:r>
          </a:p>
          <a:p>
            <a:r>
              <a:rPr lang="es-ES" b="1" dirty="0" smtClean="0"/>
              <a:t>Es una herramienta molecular utilizada para “editar” o “corregir” el genoma de cualquier célula</a:t>
            </a:r>
          </a:p>
          <a:p>
            <a:r>
              <a:rPr lang="es-ES" sz="1000" dirty="0" smtClean="0"/>
              <a:t>Está basada en el sistema de defensa que tienen algunas bacterias : si contacta con un virus </a:t>
            </a:r>
            <a:r>
              <a:rPr lang="es-ES" sz="1000" b="1" dirty="0" smtClean="0"/>
              <a:t>se inactiva el material genético de éste y se  degrada; e incluso se incorpora una pequeña parte del ADN viral, se modifica y se integra al sistema.  </a:t>
            </a:r>
          </a:p>
          <a:p>
            <a:endParaRPr lang="es-ES" sz="1000" dirty="0" smtClean="0"/>
          </a:p>
          <a:p>
            <a:r>
              <a:rPr lang="es-ES" sz="1000" dirty="0" smtClean="0"/>
              <a:t>las bases de este mecanismo se conocieron cuando se mapearon los genomas. Se encontró que una zona determinada del genoma de muchos microorganismos, sobre todo </a:t>
            </a:r>
            <a:r>
              <a:rPr lang="es-ES" sz="1000" dirty="0" smtClean="0">
                <a:hlinkClick r:id="rId3"/>
              </a:rPr>
              <a:t>arqueas</a:t>
            </a:r>
            <a:r>
              <a:rPr lang="es-ES" sz="1000" dirty="0" smtClean="0"/>
              <a:t>, estaba llena de </a:t>
            </a:r>
            <a:r>
              <a:rPr lang="es-ES" sz="1000" b="1" dirty="0" smtClean="0"/>
              <a:t>repeticiones </a:t>
            </a:r>
            <a:r>
              <a:rPr lang="es-ES" sz="1000" b="1" dirty="0" err="1" smtClean="0">
                <a:hlinkClick r:id="rId4"/>
              </a:rPr>
              <a:t>palindrómicas</a:t>
            </a:r>
            <a:r>
              <a:rPr lang="es-ES" sz="1000" b="1" dirty="0" smtClean="0"/>
              <a:t> </a:t>
            </a:r>
            <a:r>
              <a:rPr lang="es-ES" sz="1000" dirty="0" smtClean="0"/>
              <a:t>(que </a:t>
            </a:r>
            <a:r>
              <a:rPr lang="es-ES" sz="1000" b="1" dirty="0" smtClean="0"/>
              <a:t>se leen igual al derecho y al revés</a:t>
            </a:r>
            <a:r>
              <a:rPr lang="es-ES" sz="1000" dirty="0" smtClean="0"/>
              <a:t>) sin ninguna función aparente. Estas repeticiones estaban separadas entre sí mediante unas secuencias denominadas </a:t>
            </a:r>
            <a:r>
              <a:rPr lang="es-ES" sz="1000" b="1" dirty="0" smtClean="0"/>
              <a:t>“espaciadores” </a:t>
            </a:r>
            <a:r>
              <a:rPr lang="es-ES" sz="1000" dirty="0" smtClean="0"/>
              <a:t>que se parecían a otras de virus y </a:t>
            </a:r>
            <a:r>
              <a:rPr lang="es-ES" sz="1000" dirty="0" smtClean="0">
                <a:hlinkClick r:id="rId5"/>
              </a:rPr>
              <a:t>plásmidos</a:t>
            </a:r>
            <a:r>
              <a:rPr lang="es-ES" sz="1000" dirty="0" smtClean="0"/>
              <a:t>. </a:t>
            </a:r>
            <a:r>
              <a:rPr lang="es-ES" sz="1000" b="1" dirty="0" smtClean="0"/>
              <a:t>Justo delante </a:t>
            </a:r>
            <a:r>
              <a:rPr lang="es-ES" sz="1000" dirty="0" smtClean="0"/>
              <a:t>de esas repeticiones y “espaciadores” hay </a:t>
            </a:r>
            <a:r>
              <a:rPr lang="es-ES" sz="1000" b="1" dirty="0" smtClean="0"/>
              <a:t>una secuencia llamada “líder”. </a:t>
            </a:r>
            <a:r>
              <a:rPr lang="es-ES" sz="1000" dirty="0" smtClean="0"/>
              <a:t>Estas secuencias son las que se llamaron CRISPR </a:t>
            </a:r>
            <a:r>
              <a:rPr lang="es-ES" sz="1000" b="1" dirty="0" smtClean="0"/>
              <a:t>(</a:t>
            </a:r>
            <a:r>
              <a:rPr lang="es-ES" sz="1000" b="1" i="1" dirty="0" smtClean="0"/>
              <a:t>“</a:t>
            </a:r>
            <a:r>
              <a:rPr lang="es-ES" sz="1000" b="1" dirty="0" smtClean="0"/>
              <a:t>Repeticiones </a:t>
            </a:r>
            <a:r>
              <a:rPr lang="es-ES" sz="1000" b="1" dirty="0" err="1" smtClean="0"/>
              <a:t>Palindrómicas</a:t>
            </a:r>
            <a:r>
              <a:rPr lang="es-ES" sz="1000" b="1" dirty="0" smtClean="0"/>
              <a:t> Cortas Agrupadas y Regularmente </a:t>
            </a:r>
            <a:r>
              <a:rPr lang="es-ES" sz="1000" b="1" dirty="0" err="1" smtClean="0"/>
              <a:t>interespaciadas</a:t>
            </a:r>
            <a:r>
              <a:rPr lang="es-ES" sz="1000" b="1" dirty="0" smtClean="0"/>
              <a:t>”</a:t>
            </a:r>
            <a:r>
              <a:rPr lang="es-ES" sz="1000" dirty="0" smtClean="0"/>
              <a:t>). </a:t>
            </a:r>
            <a:r>
              <a:rPr lang="es-ES" sz="1000" b="1" dirty="0" smtClean="0"/>
              <a:t>Muy cerca </a:t>
            </a:r>
            <a:r>
              <a:rPr lang="es-ES" sz="1000" dirty="0" smtClean="0"/>
              <a:t>de este agrupamiento se podían encontrar unos </a:t>
            </a:r>
            <a:r>
              <a:rPr lang="es-ES" sz="1000" b="1" dirty="0" smtClean="0"/>
              <a:t>genes que codificaban para un tipo de nucleasas: los genes </a:t>
            </a:r>
            <a:r>
              <a:rPr lang="es-ES" sz="1000" b="1" i="1" dirty="0" smtClean="0"/>
              <a:t>cas</a:t>
            </a:r>
            <a:r>
              <a:rPr lang="es-ES" sz="1000" b="1" dirty="0" smtClean="0"/>
              <a:t>.</a:t>
            </a:r>
          </a:p>
          <a:p>
            <a:r>
              <a:rPr lang="es-ES" sz="1000" b="1" dirty="0" smtClean="0">
                <a:hlinkClick r:id="rId6"/>
              </a:rPr>
              <a:t>En un artículo</a:t>
            </a:r>
            <a:r>
              <a:rPr lang="es-ES" sz="1000" b="1" dirty="0" smtClean="0"/>
              <a:t> en la revista </a:t>
            </a:r>
            <a:r>
              <a:rPr lang="es-ES" sz="1000" b="1" dirty="0" err="1" smtClean="0">
                <a:hlinkClick r:id="rId7"/>
              </a:rPr>
              <a:t>Science</a:t>
            </a:r>
            <a:r>
              <a:rPr lang="es-ES" sz="1000" b="1" dirty="0" smtClean="0"/>
              <a:t>, en el 2012 se mostraba cómo convertir esa maquinaria natural en una herramienta de edición “programable”, que servía para cortar cualquier cadena de ADN </a:t>
            </a:r>
            <a:r>
              <a:rPr lang="es-ES" sz="1000" b="1" i="1" dirty="0" smtClean="0"/>
              <a:t>in vitro</a:t>
            </a:r>
            <a:r>
              <a:rPr lang="es-ES" sz="1000" b="1" dirty="0" smtClean="0"/>
              <a:t>. </a:t>
            </a:r>
            <a:r>
              <a:rPr lang="es-ES" sz="1000" dirty="0" smtClean="0"/>
              <a:t>Es decir, lograban programar el sistema para que se dirigiera a una posición específica de un ADN cualquiera (no solo vírico) y lo cortaran.</a:t>
            </a:r>
            <a:endParaRPr lang="en-GB" altLang="en-US" sz="1000"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44</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5</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s-ES" altLang="en-US" dirty="0" smtClean="0">
                <a:latin typeface="Arial" charset="0"/>
              </a:rPr>
              <a:t>Casi todos los rasgos de un individuo están determinados genéticamente. </a:t>
            </a:r>
          </a:p>
          <a:p>
            <a:pPr eaLnBrk="1" hangingPunct="1"/>
            <a:r>
              <a:rPr lang="es-ES" altLang="en-US" dirty="0" smtClean="0">
                <a:latin typeface="Arial" charset="0"/>
              </a:rPr>
              <a:t>Los genes, que están en los cromosomas, están formados por  ADN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6</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s-ES" altLang="en-US" dirty="0" smtClean="0">
                <a:latin typeface="Arial" charset="0"/>
              </a:rPr>
              <a:t>El ADN que adopta forma de doble hélice se abre para hacer 2 copias de ARN mensajero, </a:t>
            </a:r>
            <a:r>
              <a:rPr lang="es-ES" altLang="en-US" i="1" dirty="0" smtClean="0">
                <a:latin typeface="Arial" charset="0"/>
              </a:rPr>
              <a:t>a ese proceso se llama transcripción</a:t>
            </a:r>
          </a:p>
          <a:p>
            <a:pPr eaLnBrk="1" hangingPunct="1"/>
            <a:r>
              <a:rPr lang="es-ES" altLang="en-US" dirty="0" smtClean="0">
                <a:latin typeface="Arial" charset="0"/>
              </a:rPr>
              <a:t>Este  </a:t>
            </a:r>
            <a:r>
              <a:rPr lang="es-ES" altLang="en-US" dirty="0" err="1" smtClean="0">
                <a:latin typeface="Arial" charset="0"/>
              </a:rPr>
              <a:t>ARNm</a:t>
            </a:r>
            <a:r>
              <a:rPr lang="es-ES" altLang="en-US" dirty="0" smtClean="0">
                <a:latin typeface="Arial" charset="0"/>
              </a:rPr>
              <a:t> sale del núcleo, va al ribosoma, y allí gracias a la información que lleva se sintetizará un proteína. </a:t>
            </a:r>
            <a:r>
              <a:rPr lang="es-ES" altLang="en-US" i="1" dirty="0" smtClean="0">
                <a:latin typeface="Arial" charset="0"/>
              </a:rPr>
              <a:t>A este proceso se llama traducción (La información del ADN se ha traducido en una proteína)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7</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a:defRPr/>
            </a:pPr>
            <a:r>
              <a:rPr lang="es-ES" dirty="0" smtClean="0">
                <a:latin typeface="Arial" charset="0"/>
              </a:rPr>
              <a:t>En la formación del ARN mensajero hay 2 pasos, </a:t>
            </a:r>
          </a:p>
          <a:p>
            <a:pPr>
              <a:defRPr/>
            </a:pPr>
            <a:r>
              <a:rPr lang="es-ES" dirty="0" smtClean="0">
                <a:latin typeface="Arial" charset="0"/>
              </a:rPr>
              <a:t>En el primer paso se transcribe t</a:t>
            </a:r>
            <a:r>
              <a:rPr lang="es-ES" b="1" dirty="0" smtClean="0">
                <a:latin typeface="Arial" charset="0"/>
              </a:rPr>
              <a:t>odo e</a:t>
            </a:r>
            <a:r>
              <a:rPr lang="es-ES" dirty="0" smtClean="0">
                <a:latin typeface="Arial" charset="0"/>
              </a:rPr>
              <a:t>l contenido del ADN y se forma el ARN </a:t>
            </a:r>
            <a:r>
              <a:rPr lang="es-ES" dirty="0" err="1" smtClean="0">
                <a:latin typeface="Arial" charset="0"/>
              </a:rPr>
              <a:t>premensajero</a:t>
            </a:r>
            <a:r>
              <a:rPr lang="es-ES" dirty="0" smtClean="0">
                <a:latin typeface="Arial" charset="0"/>
              </a:rPr>
              <a:t>.</a:t>
            </a:r>
          </a:p>
          <a:p>
            <a:pPr>
              <a:defRPr/>
            </a:pPr>
            <a:r>
              <a:rPr lang="es-ES" dirty="0" smtClean="0">
                <a:latin typeface="Arial" charset="0"/>
              </a:rPr>
              <a:t>En el segundo solo se transcriben los exones, se forma el ARN mensajero</a:t>
            </a:r>
          </a:p>
          <a:p>
            <a:pPr>
              <a:defRPr/>
            </a:pPr>
            <a:endParaRPr lang="es-ES" dirty="0" smtClean="0">
              <a:latin typeface="Arial" charset="0"/>
            </a:endParaRPr>
          </a:p>
          <a:p>
            <a:pPr>
              <a:defRPr/>
            </a:pPr>
            <a:r>
              <a:rPr lang="es-ES" dirty="0" smtClean="0">
                <a:latin typeface="Arial" charset="0"/>
              </a:rPr>
              <a:t>Señalo este punto porque varias de las nuevas terapias actúan a este nivel.</a:t>
            </a:r>
          </a:p>
          <a:p>
            <a:pPr>
              <a:defRPr/>
            </a:pPr>
            <a:endParaRPr lang="es-ES" b="1" dirty="0" smtClean="0">
              <a:solidFill>
                <a:schemeClr val="accent2">
                  <a:lumMod val="75000"/>
                </a:schemeClr>
              </a:solidFill>
              <a:latin typeface="Arial" charset="0"/>
            </a:endParaRPr>
          </a:p>
          <a:p>
            <a:pPr>
              <a:defRPr/>
            </a:pPr>
            <a:endParaRPr lang="es-ES" b="1" dirty="0" smtClean="0">
              <a:solidFill>
                <a:schemeClr val="accent2">
                  <a:lumMod val="75000"/>
                </a:schemeClr>
              </a:solidFill>
              <a:latin typeface="Arial" charset="0"/>
            </a:endParaRPr>
          </a:p>
          <a:p>
            <a:pPr>
              <a:defRPr/>
            </a:pPr>
            <a:endParaRPr lang="es-ES" b="1" dirty="0" smtClean="0">
              <a:solidFill>
                <a:schemeClr val="accent2">
                  <a:lumMod val="75000"/>
                </a:schemeClr>
              </a:solidFill>
              <a:latin typeface="Arial" charset="0"/>
            </a:endParaRPr>
          </a:p>
          <a:p>
            <a:pPr>
              <a:defRPr/>
            </a:pPr>
            <a:r>
              <a:rPr lang="es-ES" b="1" dirty="0" smtClean="0">
                <a:solidFill>
                  <a:schemeClr val="accent2">
                    <a:lumMod val="75000"/>
                  </a:schemeClr>
                </a:solidFill>
                <a:latin typeface="Arial" charset="0"/>
              </a:rPr>
              <a:t>RNA </a:t>
            </a:r>
            <a:r>
              <a:rPr lang="es-ES" b="1" dirty="0" err="1" smtClean="0">
                <a:solidFill>
                  <a:schemeClr val="accent2">
                    <a:lumMod val="75000"/>
                  </a:schemeClr>
                </a:solidFill>
                <a:latin typeface="Arial" charset="0"/>
              </a:rPr>
              <a:t>premensajero</a:t>
            </a:r>
            <a:r>
              <a:rPr lang="es-ES" b="1" dirty="0" smtClean="0">
                <a:solidFill>
                  <a:schemeClr val="accent2">
                    <a:lumMod val="75000"/>
                  </a:schemeClr>
                </a:solidFill>
                <a:latin typeface="Arial" charset="0"/>
              </a:rPr>
              <a:t>: </a:t>
            </a:r>
          </a:p>
          <a:p>
            <a:pPr>
              <a:defRPr/>
            </a:pPr>
            <a:r>
              <a:rPr lang="es-ES" b="1" dirty="0" smtClean="0">
                <a:latin typeface="Arial" charset="0"/>
              </a:rPr>
              <a:t>Exones e </a:t>
            </a:r>
            <a:r>
              <a:rPr lang="es-ES" b="1" dirty="0" err="1" smtClean="0">
                <a:latin typeface="Arial" charset="0"/>
              </a:rPr>
              <a:t>intrones</a:t>
            </a:r>
            <a:endParaRPr lang="es-ES" b="1" dirty="0" smtClean="0">
              <a:latin typeface="Arial" charset="0"/>
            </a:endParaRPr>
          </a:p>
          <a:p>
            <a:pPr>
              <a:defRPr/>
            </a:pPr>
            <a:endParaRPr lang="es-ES" b="1" dirty="0" smtClean="0">
              <a:latin typeface="Arial" charset="0"/>
            </a:endParaRPr>
          </a:p>
          <a:p>
            <a:pPr>
              <a:defRPr/>
            </a:pPr>
            <a:r>
              <a:rPr lang="es-ES" b="1" dirty="0" smtClean="0">
                <a:solidFill>
                  <a:schemeClr val="accent2">
                    <a:lumMod val="75000"/>
                  </a:schemeClr>
                </a:solidFill>
                <a:latin typeface="Arial" charset="0"/>
              </a:rPr>
              <a:t>RNA mensajero: </a:t>
            </a:r>
          </a:p>
          <a:p>
            <a:pPr>
              <a:defRPr/>
            </a:pPr>
            <a:r>
              <a:rPr lang="es-ES" b="1" dirty="0" smtClean="0">
                <a:latin typeface="Arial" charset="0"/>
              </a:rPr>
              <a:t>Sólo exones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0E7D3-DB93-4C06-A1D2-3BEDE4F6DCD5}" type="slidenum">
              <a:rPr lang="en-US" altLang="en-US" smtClean="0"/>
              <a:pPr eaLnBrk="1" hangingPunct="1"/>
              <a:t>8</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s-ES" altLang="en-US" dirty="0" smtClean="0">
                <a:latin typeface="Arial" charset="0"/>
              </a:rPr>
              <a:t>En el caso de las enfermedades neuromusculares el gen responsable codifica una proteína importante para la estructura de la fibra muscular o para la función de ésta</a:t>
            </a:r>
          </a:p>
          <a:p>
            <a:pPr eaLnBrk="1" hangingPunct="1"/>
            <a:endParaRPr lang="es-E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DF2039-0708-432E-B785-E7ADC691CF1B}" type="slidenum">
              <a:rPr lang="en-US" altLang="en-US" smtClean="0"/>
              <a:pPr eaLnBrk="1" hangingPunct="1"/>
              <a:t>9</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s-ES" altLang="en-US" dirty="0" smtClean="0">
                <a:latin typeface="Arial" charset="0"/>
              </a:rPr>
              <a:t>En los últimos 15-20 años  ha habido un gran avance en el conocimiento de las enfermedades NM, y como ocurre en  el conjunto de enfermedades raras esto ha venido de la mano de los AVANCES EN GENÉTICA</a:t>
            </a:r>
          </a:p>
          <a:p>
            <a:pPr eaLnBrk="1" hangingPunct="1"/>
            <a:endParaRPr lang="es-E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1ACE3A0-5518-4E6B-9F0B-0FBD08FFE44E}" type="slidenum">
              <a:rPr lang="en-US" altLang="en-US"/>
              <a:pPr>
                <a:defRPr/>
              </a:pPr>
              <a:t>‹Nº›</a:t>
            </a:fld>
            <a:endParaRPr lang="en-US" altLang="en-US" dirty="0"/>
          </a:p>
        </p:txBody>
      </p:sp>
    </p:spTree>
    <p:extLst>
      <p:ext uri="{BB962C8B-B14F-4D97-AF65-F5344CB8AC3E}">
        <p14:creationId xmlns:p14="http://schemas.microsoft.com/office/powerpoint/2010/main" val="271695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52A69D-2669-44BC-A7DB-421755BEE3AD}" type="datetimeFigureOut">
              <a:rPr lang="es-ES" smtClean="0"/>
              <a:pPr/>
              <a:t>28/01/2016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96CAF66-B664-4EE0-83C6-8EC1E67695B8}"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2A69D-2669-44BC-A7DB-421755BEE3AD}" type="datetimeFigureOut">
              <a:rPr lang="es-ES" smtClean="0"/>
              <a:pPr/>
              <a:t>28/01/2016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CAF66-B664-4EE0-83C6-8EC1E67695B8}"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jpeg"/><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6.jpeg"/><Relationship Id="rId5" Type="http://schemas.openxmlformats.org/officeDocument/2006/relationships/image" Target="../media/image6.png"/><Relationship Id="rId10" Type="http://schemas.openxmlformats.org/officeDocument/2006/relationships/image" Target="../media/image25.jpeg"/><Relationship Id="rId4" Type="http://schemas.openxmlformats.org/officeDocument/2006/relationships/image" Target="../media/image5.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Colors" Target="../diagrams/colors1.xml"/><Relationship Id="rId5" Type="http://schemas.openxmlformats.org/officeDocument/2006/relationships/image" Target="../media/image6.png"/><Relationship Id="rId10" Type="http://schemas.openxmlformats.org/officeDocument/2006/relationships/diagramQuickStyle" Target="../diagrams/quickStyle1.xml"/><Relationship Id="rId4" Type="http://schemas.openxmlformats.org/officeDocument/2006/relationships/image" Target="../media/image5.png"/><Relationship Id="rId9"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4.png"/></Relationships>
</file>

<file path=ppt/slides/_rels/slide4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29026" y="1714488"/>
            <a:ext cx="5214974" cy="1827215"/>
          </a:xfrm>
          <a:effectLst>
            <a:glow rad="228600">
              <a:schemeClr val="accent2">
                <a:satMod val="175000"/>
                <a:alpha val="40000"/>
              </a:schemeClr>
            </a:glow>
            <a:outerShdw blurRad="152400" dist="317500" dir="5400000" sx="90000" sy="-19000" rotWithShape="0">
              <a:prstClr val="black">
                <a:alpha val="15000"/>
              </a:prstClr>
            </a:outerShdw>
          </a:effectLst>
        </p:spPr>
        <p:txBody>
          <a:bodyPr>
            <a:noAutofit/>
          </a:bodyPr>
          <a:lstStyle/>
          <a:p>
            <a:r>
              <a:rPr lang="es-ES" sz="4800" b="1"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rPr>
              <a:t>AVANCES </a:t>
            </a:r>
            <a:br>
              <a:rPr lang="es-ES" sz="4800" b="1"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rPr>
            </a:br>
            <a:r>
              <a:rPr lang="es-ES" sz="4800" b="1"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rPr>
              <a:t>EN </a:t>
            </a:r>
            <a:br>
              <a:rPr lang="es-ES" sz="4800" b="1"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rPr>
            </a:br>
            <a:r>
              <a:rPr lang="es-ES" sz="4800" b="1"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rPr>
              <a:t>INVESTIGACIÓN</a:t>
            </a:r>
            <a:endParaRPr lang="es-ES" sz="4800" dirty="0"/>
          </a:p>
        </p:txBody>
      </p:sp>
      <p:sp>
        <p:nvSpPr>
          <p:cNvPr id="3" name="2 Subtítulo"/>
          <p:cNvSpPr>
            <a:spLocks noGrp="1"/>
          </p:cNvSpPr>
          <p:nvPr>
            <p:ph type="subTitle" idx="1"/>
          </p:nvPr>
        </p:nvSpPr>
        <p:spPr>
          <a:xfrm>
            <a:off x="4000496" y="4143380"/>
            <a:ext cx="4929222" cy="2286016"/>
          </a:xfrm>
        </p:spPr>
        <p:style>
          <a:lnRef idx="2">
            <a:schemeClr val="accent2"/>
          </a:lnRef>
          <a:fillRef idx="1">
            <a:schemeClr val="lt1"/>
          </a:fillRef>
          <a:effectRef idx="0">
            <a:schemeClr val="accent2"/>
          </a:effectRef>
          <a:fontRef idx="minor">
            <a:schemeClr val="dk1"/>
          </a:fontRef>
        </p:style>
        <p:txBody>
          <a:bodyPr>
            <a:normAutofit/>
          </a:bodyPr>
          <a:lstStyle/>
          <a:p>
            <a:pPr algn="l"/>
            <a:r>
              <a:rPr lang="es-ES" sz="2400" dirty="0" smtClean="0">
                <a:solidFill>
                  <a:schemeClr val="tx1"/>
                </a:solidFill>
              </a:rPr>
              <a:t>    Marian Fdez. Cuesta</a:t>
            </a:r>
          </a:p>
          <a:p>
            <a:pPr algn="l"/>
            <a:r>
              <a:rPr lang="es-ES" sz="2400" dirty="0" smtClean="0">
                <a:solidFill>
                  <a:schemeClr val="tx1"/>
                </a:solidFill>
              </a:rPr>
              <a:t>    Unidad multidisciplinar pediátrica 	</a:t>
            </a:r>
          </a:p>
          <a:p>
            <a:pPr algn="l"/>
            <a:r>
              <a:rPr lang="es-ES" sz="2400" dirty="0" smtClean="0">
                <a:solidFill>
                  <a:schemeClr val="tx1"/>
                </a:solidFill>
              </a:rPr>
              <a:t>    </a:t>
            </a:r>
            <a:r>
              <a:rPr lang="es-ES" sz="2400" dirty="0" err="1" smtClean="0">
                <a:solidFill>
                  <a:schemeClr val="tx1"/>
                </a:solidFill>
              </a:rPr>
              <a:t>Neuropediatría</a:t>
            </a:r>
            <a:endParaRPr lang="es-ES" sz="2400" dirty="0" smtClean="0">
              <a:solidFill>
                <a:schemeClr val="tx1"/>
              </a:solidFill>
            </a:endParaRPr>
          </a:p>
          <a:p>
            <a:pPr algn="l"/>
            <a:r>
              <a:rPr lang="es-ES" sz="2400" dirty="0" smtClean="0">
                <a:solidFill>
                  <a:schemeClr val="tx1"/>
                </a:solidFill>
              </a:rPr>
              <a:t>    OSI Bilbao Basurto</a:t>
            </a:r>
          </a:p>
          <a:p>
            <a:pPr algn="l"/>
            <a:r>
              <a:rPr lang="es-ES" sz="2400" dirty="0" smtClean="0">
                <a:solidFill>
                  <a:schemeClr val="tx1"/>
                </a:solidFill>
              </a:rPr>
              <a:t>    23-Enero-2016</a:t>
            </a:r>
          </a:p>
          <a:p>
            <a:pPr algn="l"/>
            <a:endParaRPr lang="es-ES" sz="2400" dirty="0" smtClean="0">
              <a:solidFill>
                <a:schemeClr val="tx1"/>
              </a:solidFill>
            </a:endParaRPr>
          </a:p>
          <a:p>
            <a:pPr algn="l"/>
            <a:endParaRPr lang="es-ES" sz="2400" dirty="0" smtClean="0">
              <a:solidFill>
                <a:schemeClr val="tx1"/>
              </a:solidFill>
            </a:endParaRPr>
          </a:p>
          <a:p>
            <a:endParaRPr lang="es-ES" dirty="0"/>
          </a:p>
        </p:txBody>
      </p:sp>
      <p:pic>
        <p:nvPicPr>
          <p:cNvPr id="4" name="Picture 2" descr="Imagen 8"/>
          <p:cNvPicPr>
            <a:picLocks noChangeAspect="1" noChangeArrowheads="1"/>
          </p:cNvPicPr>
          <p:nvPr/>
        </p:nvPicPr>
        <p:blipFill>
          <a:blip r:embed="rId3"/>
          <a:srcRect l="64323" t="33720" r="4183" b="6323"/>
          <a:stretch>
            <a:fillRect/>
          </a:stretch>
        </p:blipFill>
        <p:spPr bwMode="auto">
          <a:xfrm>
            <a:off x="285720" y="1623114"/>
            <a:ext cx="3590084" cy="4806282"/>
          </a:xfrm>
          <a:prstGeom prst="rect">
            <a:avLst/>
          </a:prstGeom>
          <a:noFill/>
        </p:spPr>
      </p:pic>
      <p:sp>
        <p:nvSpPr>
          <p:cNvPr id="5" name="4 CuadroTexto"/>
          <p:cNvSpPr txBox="1"/>
          <p:nvPr/>
        </p:nvSpPr>
        <p:spPr>
          <a:xfrm>
            <a:off x="571472" y="285728"/>
            <a:ext cx="7858180" cy="1077218"/>
          </a:xfrm>
          <a:prstGeom prst="rect">
            <a:avLst/>
          </a:prstGeom>
          <a:noFill/>
        </p:spPr>
        <p:txBody>
          <a:bodyPr wrap="square" rtlCol="0">
            <a:spAutoFit/>
          </a:bodyPr>
          <a:lstStyle/>
          <a:p>
            <a:r>
              <a:rPr lang="es-ES" sz="3200" dirty="0" smtClean="0"/>
              <a:t>JORNADA: PACIENTE NEUROMUSCULAR EN PEDIATRÍA</a:t>
            </a:r>
            <a:endParaRPr lang="es-E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nvSpPr>
        <p:spPr bwMode="auto">
          <a:xfrm>
            <a:off x="67056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8" name="7 Título"/>
          <p:cNvSpPr>
            <a:spLocks noGrp="1"/>
          </p:cNvSpPr>
          <p:nvPr>
            <p:ph type="title"/>
          </p:nvPr>
        </p:nvSpPr>
        <p:spPr/>
        <p:txBody>
          <a:bodyPr/>
          <a:lstStyle/>
          <a:p>
            <a:r>
              <a:rPr lang="es-ES" dirty="0" smtClean="0"/>
              <a:t>A. GENÉTICA / Diagnóstico </a:t>
            </a:r>
            <a:endParaRPr lang="es-ES" dirty="0"/>
          </a:p>
        </p:txBody>
      </p:sp>
      <p:sp>
        <p:nvSpPr>
          <p:cNvPr id="10" name="9 Marcador de contenido"/>
          <p:cNvSpPr>
            <a:spLocks noGrp="1"/>
          </p:cNvSpPr>
          <p:nvPr>
            <p:ph idx="1"/>
          </p:nvPr>
        </p:nvSpPr>
        <p:spPr>
          <a:xfrm>
            <a:off x="914400" y="1500174"/>
            <a:ext cx="8229600" cy="4525963"/>
          </a:xfrm>
        </p:spPr>
        <p:txBody>
          <a:bodyPr/>
          <a:lstStyle/>
          <a:p>
            <a:pPr>
              <a:buBlip>
                <a:blip r:embed="rId8"/>
              </a:buBlip>
            </a:pPr>
            <a:r>
              <a:rPr lang="es-ES" dirty="0" smtClean="0"/>
              <a:t> </a:t>
            </a:r>
            <a:r>
              <a:rPr lang="es-ES" b="1" dirty="0" smtClean="0"/>
              <a:t>Dx etiológico </a:t>
            </a:r>
            <a:r>
              <a:rPr lang="es-ES" dirty="0" smtClean="0"/>
              <a:t>en las ENM más frecuentes   </a:t>
            </a:r>
            <a:r>
              <a:rPr lang="es-ES" sz="2800" dirty="0" smtClean="0"/>
              <a:t>(Distrofinopatias, AME, Steinert) 		    </a:t>
            </a:r>
            <a:r>
              <a:rPr lang="es-ES" dirty="0" smtClean="0"/>
              <a:t>Evitando pruebas más agresivas (EMNG, biopsia muscular)</a:t>
            </a:r>
          </a:p>
          <a:p>
            <a:pPr>
              <a:buBlip>
                <a:blip r:embed="rId8"/>
              </a:buBlip>
            </a:pPr>
            <a:r>
              <a:rPr lang="es-ES" dirty="0" smtClean="0"/>
              <a:t> </a:t>
            </a:r>
            <a:r>
              <a:rPr lang="es-ES" b="1" dirty="0" smtClean="0"/>
              <a:t>Confirmación diagnóstica </a:t>
            </a:r>
            <a:r>
              <a:rPr lang="es-ES" dirty="0" smtClean="0"/>
              <a:t>en otras</a:t>
            </a:r>
          </a:p>
          <a:p>
            <a:pPr>
              <a:buBlip>
                <a:blip r:embed="rId8"/>
              </a:buBlip>
            </a:pPr>
            <a:r>
              <a:rPr lang="es-ES" dirty="0" smtClean="0"/>
              <a:t> </a:t>
            </a:r>
            <a:r>
              <a:rPr lang="es-ES" b="1" dirty="0" smtClean="0"/>
              <a:t>Dx portadores </a:t>
            </a:r>
            <a:r>
              <a:rPr lang="es-ES" dirty="0" smtClean="0"/>
              <a:t>/ </a:t>
            </a:r>
            <a:r>
              <a:rPr lang="es-ES" b="1" dirty="0" smtClean="0"/>
              <a:t>Dx Prenatal</a:t>
            </a:r>
          </a:p>
          <a:p>
            <a:pPr>
              <a:buNone/>
            </a:pPr>
            <a:r>
              <a:rPr lang="es-ES" dirty="0" smtClean="0"/>
              <a:t>			</a:t>
            </a:r>
            <a:r>
              <a:rPr lang="es-ES" b="1" dirty="0" smtClean="0">
                <a:solidFill>
                  <a:srgbClr val="0070C0"/>
                </a:solidFill>
              </a:rPr>
              <a:t>Consejo genético</a:t>
            </a:r>
          </a:p>
          <a:p>
            <a:endParaRPr lang="es-ES" dirty="0" smtClean="0"/>
          </a:p>
          <a:p>
            <a:endParaRPr lang="es-ES" dirty="0" smtClean="0"/>
          </a:p>
          <a:p>
            <a:endParaRPr lang="es-ES" dirty="0" smtClean="0"/>
          </a:p>
        </p:txBody>
      </p:sp>
    </p:spTree>
    <p:extLst>
      <p:ext uri="{BB962C8B-B14F-4D97-AF65-F5344CB8AC3E}">
        <p14:creationId xmlns:p14="http://schemas.microsoft.com/office/powerpoint/2010/main" val="211420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nvSpPr>
        <p:spPr bwMode="auto">
          <a:xfrm>
            <a:off x="67056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8" name="7 Título"/>
          <p:cNvSpPr>
            <a:spLocks noGrp="1"/>
          </p:cNvSpPr>
          <p:nvPr>
            <p:ph type="title"/>
          </p:nvPr>
        </p:nvSpPr>
        <p:spPr/>
        <p:txBody>
          <a:bodyPr>
            <a:normAutofit/>
          </a:bodyPr>
          <a:lstStyle/>
          <a:p>
            <a:r>
              <a:rPr lang="es-ES" dirty="0" smtClean="0"/>
              <a:t>A. GENÉTICA / Prevención</a:t>
            </a:r>
            <a:endParaRPr lang="es-ES" dirty="0"/>
          </a:p>
        </p:txBody>
      </p:sp>
      <p:sp>
        <p:nvSpPr>
          <p:cNvPr id="9" name="8 Marcador de contenido"/>
          <p:cNvSpPr>
            <a:spLocks noGrp="1"/>
          </p:cNvSpPr>
          <p:nvPr>
            <p:ph idx="1"/>
          </p:nvPr>
        </p:nvSpPr>
        <p:spPr>
          <a:xfrm>
            <a:off x="914400" y="1714488"/>
            <a:ext cx="8229600" cy="4525963"/>
          </a:xfrm>
        </p:spPr>
        <p:txBody>
          <a:bodyPr/>
          <a:lstStyle/>
          <a:p>
            <a:pPr>
              <a:buNone/>
            </a:pPr>
            <a:r>
              <a:rPr lang="es-ES" b="1" dirty="0" smtClean="0"/>
              <a:t>Opciones reproductivas</a:t>
            </a:r>
          </a:p>
          <a:p>
            <a:r>
              <a:rPr lang="es-ES" sz="3000" b="1" dirty="0" smtClean="0"/>
              <a:t>Diagnóstico prenatal</a:t>
            </a:r>
          </a:p>
          <a:p>
            <a:r>
              <a:rPr lang="es-ES" sz="3000" b="1" dirty="0" smtClean="0"/>
              <a:t>Diagnóstico </a:t>
            </a:r>
            <a:r>
              <a:rPr lang="es-ES" sz="3000" b="1" dirty="0" err="1" smtClean="0"/>
              <a:t>preimplantacional</a:t>
            </a:r>
            <a:r>
              <a:rPr lang="es-ES" sz="3000" b="1" dirty="0" smtClean="0"/>
              <a:t>: </a:t>
            </a:r>
            <a:r>
              <a:rPr lang="es-ES" sz="3000" dirty="0" smtClean="0"/>
              <a:t>			Selección sexo 				Diagnóstico mutación</a:t>
            </a:r>
          </a:p>
          <a:p>
            <a:r>
              <a:rPr lang="es-ES" sz="3000" b="1" dirty="0" smtClean="0"/>
              <a:t>Donación de gametos</a:t>
            </a:r>
          </a:p>
          <a:p>
            <a:endParaRPr lang="es-ES" dirty="0"/>
          </a:p>
        </p:txBody>
      </p:sp>
      <p:pic>
        <p:nvPicPr>
          <p:cNvPr id="2050" name="Picture 2"/>
          <p:cNvPicPr>
            <a:picLocks noChangeAspect="1" noChangeArrowheads="1"/>
          </p:cNvPicPr>
          <p:nvPr/>
        </p:nvPicPr>
        <p:blipFill>
          <a:blip r:embed="rId8"/>
          <a:srcRect/>
          <a:stretch>
            <a:fillRect/>
          </a:stretch>
        </p:blipFill>
        <p:spPr bwMode="auto">
          <a:xfrm>
            <a:off x="6429388" y="3000372"/>
            <a:ext cx="1524000" cy="1905000"/>
          </a:xfrm>
          <a:prstGeom prst="rect">
            <a:avLst/>
          </a:prstGeom>
          <a:noFill/>
          <a:ln w="9525">
            <a:noFill/>
            <a:miter lim="800000"/>
            <a:headEnd/>
            <a:tailEnd/>
          </a:ln>
          <a:effectLst/>
        </p:spPr>
      </p:pic>
    </p:spTree>
    <p:extLst>
      <p:ext uri="{BB962C8B-B14F-4D97-AF65-F5344CB8AC3E}">
        <p14:creationId xmlns:p14="http://schemas.microsoft.com/office/powerpoint/2010/main" val="211420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214346" y="-28575"/>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nvSpPr>
        <p:spPr bwMode="auto">
          <a:xfrm>
            <a:off x="67056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8" name="7 Título"/>
          <p:cNvSpPr>
            <a:spLocks noGrp="1"/>
          </p:cNvSpPr>
          <p:nvPr>
            <p:ph type="title"/>
          </p:nvPr>
        </p:nvSpPr>
        <p:spPr/>
        <p:txBody>
          <a:bodyPr/>
          <a:lstStyle/>
          <a:p>
            <a:r>
              <a:rPr lang="es-ES" dirty="0" smtClean="0"/>
              <a:t>A. Técnicas Dx: RNM muscular</a:t>
            </a:r>
            <a:endParaRPr lang="es-ES" dirty="0"/>
          </a:p>
        </p:txBody>
      </p:sp>
      <p:pic>
        <p:nvPicPr>
          <p:cNvPr id="10" name="9 Marcador de contenido" descr="beckerlate.jpg"/>
          <p:cNvPicPr>
            <a:picLocks noGrp="1" noChangeAspect="1"/>
          </p:cNvPicPr>
          <p:nvPr>
            <p:ph idx="1"/>
          </p:nvPr>
        </p:nvPicPr>
        <p:blipFill>
          <a:blip r:embed="rId8"/>
          <a:stretch>
            <a:fillRect/>
          </a:stretch>
        </p:blipFill>
        <p:spPr>
          <a:xfrm>
            <a:off x="928662" y="1285861"/>
            <a:ext cx="2214578" cy="2571768"/>
          </a:xfrm>
          <a:ln w="6350">
            <a:solidFill>
              <a:schemeClr val="tx1"/>
            </a:solidFill>
          </a:ln>
        </p:spPr>
      </p:pic>
      <p:pic>
        <p:nvPicPr>
          <p:cNvPr id="11" name="10 Imagen" descr="thighduchenne.jpg"/>
          <p:cNvPicPr>
            <a:picLocks noChangeAspect="1"/>
          </p:cNvPicPr>
          <p:nvPr/>
        </p:nvPicPr>
        <p:blipFill>
          <a:blip r:embed="rId9"/>
          <a:stretch>
            <a:fillRect/>
          </a:stretch>
        </p:blipFill>
        <p:spPr>
          <a:xfrm>
            <a:off x="3286116" y="1214422"/>
            <a:ext cx="2275589" cy="2643206"/>
          </a:xfrm>
          <a:prstGeom prst="rect">
            <a:avLst/>
          </a:prstGeom>
          <a:ln>
            <a:solidFill>
              <a:srgbClr val="FF0066"/>
            </a:solidFill>
          </a:ln>
        </p:spPr>
      </p:pic>
      <p:pic>
        <p:nvPicPr>
          <p:cNvPr id="12" name="11 Imagen" descr="thighccd.jpg"/>
          <p:cNvPicPr>
            <a:picLocks noChangeAspect="1"/>
          </p:cNvPicPr>
          <p:nvPr/>
        </p:nvPicPr>
        <p:blipFill>
          <a:blip r:embed="rId10"/>
          <a:stretch>
            <a:fillRect/>
          </a:stretch>
        </p:blipFill>
        <p:spPr>
          <a:xfrm>
            <a:off x="5786446" y="1214422"/>
            <a:ext cx="2275589" cy="2643206"/>
          </a:xfrm>
          <a:prstGeom prst="rect">
            <a:avLst/>
          </a:prstGeom>
          <a:ln w="6350">
            <a:solidFill>
              <a:srgbClr val="FFFF00"/>
            </a:solidFill>
          </a:ln>
        </p:spPr>
      </p:pic>
      <p:pic>
        <p:nvPicPr>
          <p:cNvPr id="13" name="12 Imagen" descr="thighcalpain.jpg"/>
          <p:cNvPicPr>
            <a:picLocks noChangeAspect="1"/>
          </p:cNvPicPr>
          <p:nvPr/>
        </p:nvPicPr>
        <p:blipFill>
          <a:blip r:embed="rId11"/>
          <a:stretch>
            <a:fillRect/>
          </a:stretch>
        </p:blipFill>
        <p:spPr>
          <a:xfrm>
            <a:off x="928662" y="3929066"/>
            <a:ext cx="2214578" cy="2485202"/>
          </a:xfrm>
          <a:prstGeom prst="rect">
            <a:avLst/>
          </a:prstGeom>
          <a:ln w="9525">
            <a:solidFill>
              <a:schemeClr val="accent5"/>
            </a:solidFill>
          </a:ln>
        </p:spPr>
      </p:pic>
      <p:pic>
        <p:nvPicPr>
          <p:cNvPr id="14" name="13 Imagen" descr="thighdysferlin.jpg"/>
          <p:cNvPicPr>
            <a:picLocks noChangeAspect="1"/>
          </p:cNvPicPr>
          <p:nvPr/>
        </p:nvPicPr>
        <p:blipFill>
          <a:blip r:embed="rId12"/>
          <a:stretch>
            <a:fillRect/>
          </a:stretch>
        </p:blipFill>
        <p:spPr>
          <a:xfrm>
            <a:off x="3286116" y="3929066"/>
            <a:ext cx="2286016" cy="2466366"/>
          </a:xfrm>
          <a:prstGeom prst="rect">
            <a:avLst/>
          </a:prstGeom>
          <a:ln w="6350">
            <a:solidFill>
              <a:schemeClr val="accent3"/>
            </a:solidFill>
          </a:ln>
        </p:spPr>
      </p:pic>
      <p:pic>
        <p:nvPicPr>
          <p:cNvPr id="15" name="14 Imagen" descr="thighdm1.jpg"/>
          <p:cNvPicPr>
            <a:picLocks noChangeAspect="1"/>
          </p:cNvPicPr>
          <p:nvPr/>
        </p:nvPicPr>
        <p:blipFill>
          <a:blip r:embed="rId13"/>
          <a:stretch>
            <a:fillRect/>
          </a:stretch>
        </p:blipFill>
        <p:spPr>
          <a:xfrm>
            <a:off x="5786446" y="3929066"/>
            <a:ext cx="2286016" cy="2471418"/>
          </a:xfrm>
          <a:prstGeom prst="rect">
            <a:avLst/>
          </a:prstGeom>
          <a:ln w="6350">
            <a:solidFill>
              <a:schemeClr val="accent6"/>
            </a:solidFill>
          </a:ln>
        </p:spPr>
      </p:pic>
    </p:spTree>
    <p:extLst>
      <p:ext uri="{BB962C8B-B14F-4D97-AF65-F5344CB8AC3E}">
        <p14:creationId xmlns:p14="http://schemas.microsoft.com/office/powerpoint/2010/main" val="211420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42866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nvSpPr>
        <p:spPr bwMode="auto">
          <a:xfrm>
            <a:off x="67056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8" name="7 Título"/>
          <p:cNvSpPr>
            <a:spLocks noGrp="1"/>
          </p:cNvSpPr>
          <p:nvPr>
            <p:ph type="title"/>
          </p:nvPr>
        </p:nvSpPr>
        <p:spPr/>
        <p:txBody>
          <a:bodyPr/>
          <a:lstStyle/>
          <a:p>
            <a:r>
              <a:rPr lang="es-ES" dirty="0" smtClean="0"/>
              <a:t>Nuevas tecnologías / Tto</a:t>
            </a:r>
            <a:endParaRPr lang="es-ES" dirty="0"/>
          </a:p>
        </p:txBody>
      </p:sp>
      <p:sp>
        <p:nvSpPr>
          <p:cNvPr id="9" name="8 Marcador de texto"/>
          <p:cNvSpPr>
            <a:spLocks noGrp="1"/>
          </p:cNvSpPr>
          <p:nvPr>
            <p:ph type="body" sz="half" idx="1"/>
          </p:nvPr>
        </p:nvSpPr>
        <p:spPr>
          <a:xfrm>
            <a:off x="500034" y="1214422"/>
            <a:ext cx="4038600" cy="3700463"/>
          </a:xfrm>
        </p:spPr>
        <p:txBody>
          <a:bodyPr/>
          <a:lstStyle/>
          <a:p>
            <a:r>
              <a:rPr lang="es-ES" dirty="0" smtClean="0"/>
              <a:t> Respiración</a:t>
            </a:r>
            <a:endParaRPr lang="es-ES" dirty="0"/>
          </a:p>
        </p:txBody>
      </p:sp>
      <p:sp>
        <p:nvSpPr>
          <p:cNvPr id="10" name="9 Marcador de contenido"/>
          <p:cNvSpPr>
            <a:spLocks noGrp="1"/>
          </p:cNvSpPr>
          <p:nvPr>
            <p:ph sz="half" idx="2"/>
          </p:nvPr>
        </p:nvSpPr>
        <p:spPr>
          <a:xfrm>
            <a:off x="4643438" y="1214422"/>
            <a:ext cx="4038600" cy="3700463"/>
          </a:xfrm>
        </p:spPr>
        <p:txBody>
          <a:bodyPr/>
          <a:lstStyle/>
          <a:p>
            <a:r>
              <a:rPr lang="es-ES" dirty="0" smtClean="0"/>
              <a:t>Robótica</a:t>
            </a:r>
            <a:endParaRPr lang="es-ES" dirty="0"/>
          </a:p>
        </p:txBody>
      </p:sp>
      <p:pic>
        <p:nvPicPr>
          <p:cNvPr id="11" name="10 Imagen" descr="tos.jpeg"/>
          <p:cNvPicPr>
            <a:picLocks noChangeAspect="1"/>
          </p:cNvPicPr>
          <p:nvPr/>
        </p:nvPicPr>
        <p:blipFill>
          <a:blip r:embed="rId8"/>
          <a:stretch>
            <a:fillRect/>
          </a:stretch>
        </p:blipFill>
        <p:spPr>
          <a:xfrm>
            <a:off x="1214414" y="2000240"/>
            <a:ext cx="2000264" cy="1946927"/>
          </a:xfrm>
          <a:prstGeom prst="rect">
            <a:avLst/>
          </a:prstGeom>
        </p:spPr>
      </p:pic>
      <p:pic>
        <p:nvPicPr>
          <p:cNvPr id="12" name="11 Imagen" descr="citoesqueleto.png"/>
          <p:cNvPicPr>
            <a:picLocks noChangeAspect="1"/>
          </p:cNvPicPr>
          <p:nvPr/>
        </p:nvPicPr>
        <p:blipFill>
          <a:blip r:embed="rId9"/>
          <a:stretch>
            <a:fillRect/>
          </a:stretch>
        </p:blipFill>
        <p:spPr>
          <a:xfrm>
            <a:off x="4857752" y="1785926"/>
            <a:ext cx="2357454" cy="2678925"/>
          </a:xfrm>
          <a:prstGeom prst="rect">
            <a:avLst/>
          </a:prstGeom>
        </p:spPr>
      </p:pic>
      <p:pic>
        <p:nvPicPr>
          <p:cNvPr id="13" name="12 Imagen" descr="vpap_stellar_150_v02_grande.jpg"/>
          <p:cNvPicPr>
            <a:picLocks noChangeAspect="1"/>
          </p:cNvPicPr>
          <p:nvPr/>
        </p:nvPicPr>
        <p:blipFill>
          <a:blip r:embed="rId10"/>
          <a:stretch>
            <a:fillRect/>
          </a:stretch>
        </p:blipFill>
        <p:spPr>
          <a:xfrm>
            <a:off x="1071538" y="4214818"/>
            <a:ext cx="2862684" cy="2193256"/>
          </a:xfrm>
          <a:prstGeom prst="rect">
            <a:avLst/>
          </a:prstGeom>
        </p:spPr>
      </p:pic>
      <p:pic>
        <p:nvPicPr>
          <p:cNvPr id="14" name="13 Imagen" descr="exoesqueletos_blog-300x151.jpg"/>
          <p:cNvPicPr>
            <a:picLocks noChangeAspect="1"/>
          </p:cNvPicPr>
          <p:nvPr/>
        </p:nvPicPr>
        <p:blipFill>
          <a:blip r:embed="rId11"/>
          <a:stretch>
            <a:fillRect/>
          </a:stretch>
        </p:blipFill>
        <p:spPr>
          <a:xfrm>
            <a:off x="4214810" y="4572008"/>
            <a:ext cx="3857652" cy="1727370"/>
          </a:xfrm>
          <a:prstGeom prst="rect">
            <a:avLst/>
          </a:prstGeom>
        </p:spPr>
      </p:pic>
    </p:spTree>
    <p:extLst>
      <p:ext uri="{BB962C8B-B14F-4D97-AF65-F5344CB8AC3E}">
        <p14:creationId xmlns:p14="http://schemas.microsoft.com/office/powerpoint/2010/main" val="21142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42866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nvSpPr>
        <p:spPr bwMode="auto">
          <a:xfrm>
            <a:off x="67056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8" name="7 Título"/>
          <p:cNvSpPr>
            <a:spLocks noGrp="1"/>
          </p:cNvSpPr>
          <p:nvPr>
            <p:ph type="title"/>
          </p:nvPr>
        </p:nvSpPr>
        <p:spPr>
          <a:xfrm>
            <a:off x="357158" y="142852"/>
            <a:ext cx="8229600" cy="1143000"/>
          </a:xfrm>
        </p:spPr>
        <p:txBody>
          <a:bodyPr>
            <a:normAutofit fontScale="90000"/>
          </a:bodyPr>
          <a:lstStyle/>
          <a:p>
            <a:r>
              <a:rPr lang="es-ES" dirty="0" smtClean="0"/>
              <a:t>Avance terapéutico / Corticoide DMD</a:t>
            </a:r>
            <a:endParaRPr lang="es-ES" dirty="0"/>
          </a:p>
        </p:txBody>
      </p:sp>
      <p:sp>
        <p:nvSpPr>
          <p:cNvPr id="13" name="12 Marcador de contenido"/>
          <p:cNvSpPr>
            <a:spLocks noGrp="1"/>
          </p:cNvSpPr>
          <p:nvPr>
            <p:ph sz="half" idx="2"/>
          </p:nvPr>
        </p:nvSpPr>
        <p:spPr>
          <a:xfrm>
            <a:off x="4000496" y="1357298"/>
            <a:ext cx="4281518" cy="4954591"/>
          </a:xfrm>
        </p:spPr>
        <p:txBody>
          <a:bodyPr>
            <a:normAutofit lnSpcReduction="10000"/>
          </a:bodyPr>
          <a:lstStyle/>
          <a:p>
            <a:pPr>
              <a:lnSpc>
                <a:spcPct val="90000"/>
              </a:lnSpc>
              <a:defRPr/>
            </a:pPr>
            <a:r>
              <a:rPr lang="es-ES" sz="2400" b="1" dirty="0" smtClean="0">
                <a:cs typeface="Arial" charset="0"/>
              </a:rPr>
              <a:t>Mejora la fuerza muscular durante 6 meses – 2 años</a:t>
            </a:r>
          </a:p>
          <a:p>
            <a:pPr>
              <a:lnSpc>
                <a:spcPct val="90000"/>
              </a:lnSpc>
              <a:defRPr/>
            </a:pPr>
            <a:r>
              <a:rPr lang="es-ES" sz="2400" b="1" dirty="0" smtClean="0">
                <a:cs typeface="Arial" charset="0"/>
              </a:rPr>
              <a:t>Mejora la función respiratoria</a:t>
            </a:r>
          </a:p>
          <a:p>
            <a:pPr>
              <a:lnSpc>
                <a:spcPct val="90000"/>
              </a:lnSpc>
              <a:defRPr/>
            </a:pPr>
            <a:r>
              <a:rPr lang="es-ES" sz="2400" b="1" dirty="0" err="1" smtClean="0">
                <a:cs typeface="Arial" charset="0"/>
              </a:rPr>
              <a:t>Prednisona</a:t>
            </a:r>
            <a:r>
              <a:rPr lang="es-ES" sz="2400" b="1" dirty="0" smtClean="0">
                <a:cs typeface="Arial" charset="0"/>
              </a:rPr>
              <a:t> </a:t>
            </a:r>
            <a:r>
              <a:rPr lang="es-ES" sz="2400" dirty="0" smtClean="0">
                <a:cs typeface="Arial" charset="0"/>
              </a:rPr>
              <a:t>a </a:t>
            </a:r>
            <a:r>
              <a:rPr lang="es-ES" sz="2400" b="1" dirty="0" smtClean="0">
                <a:cs typeface="Arial" charset="0"/>
              </a:rPr>
              <a:t>0,75 mg/kg/día </a:t>
            </a:r>
            <a:r>
              <a:rPr lang="es-ES" sz="2400" dirty="0" smtClean="0">
                <a:cs typeface="Arial" charset="0"/>
              </a:rPr>
              <a:t>parece  el régimen más efectivo</a:t>
            </a:r>
          </a:p>
          <a:p>
            <a:pPr>
              <a:lnSpc>
                <a:spcPct val="90000"/>
              </a:lnSpc>
              <a:defRPr/>
            </a:pPr>
            <a:r>
              <a:rPr lang="es-ES" sz="2200" dirty="0" smtClean="0">
                <a:cs typeface="Arial" charset="0"/>
              </a:rPr>
              <a:t>No existen datos suficientes para: 		                     . Establecer edad de inicio y duración óptima del tto.               . </a:t>
            </a:r>
            <a:r>
              <a:rPr lang="es-ES" sz="2200" dirty="0" smtClean="0"/>
              <a:t>Comparar la eficacia de la </a:t>
            </a:r>
            <a:r>
              <a:rPr lang="es-ES" sz="2200" dirty="0" err="1" smtClean="0"/>
              <a:t>prednisona</a:t>
            </a:r>
            <a:r>
              <a:rPr lang="es-ES" sz="2200" dirty="0" smtClean="0"/>
              <a:t> con el </a:t>
            </a:r>
            <a:r>
              <a:rPr lang="es-ES" sz="2200" dirty="0" err="1" smtClean="0"/>
              <a:t>deflazacort</a:t>
            </a:r>
            <a:endParaRPr lang="es-ES" sz="2200" dirty="0" smtClean="0"/>
          </a:p>
          <a:p>
            <a:r>
              <a:rPr lang="es-ES" sz="2200" dirty="0" smtClean="0"/>
              <a:t>No quedan bien establecidos  efectos beneficiosos o adversos a largo plazo, estado funcional… </a:t>
            </a:r>
          </a:p>
          <a:p>
            <a:pPr>
              <a:lnSpc>
                <a:spcPct val="90000"/>
              </a:lnSpc>
              <a:defRPr/>
            </a:pPr>
            <a:endParaRPr lang="es-ES" sz="2200" dirty="0" smtClean="0">
              <a:cs typeface="Arial" charset="0"/>
            </a:endParaRPr>
          </a:p>
          <a:p>
            <a:endParaRPr lang="es-ES" dirty="0"/>
          </a:p>
        </p:txBody>
      </p:sp>
      <p:pic>
        <p:nvPicPr>
          <p:cNvPr id="14" name="Picture 4"/>
          <p:cNvPicPr>
            <a:picLocks noChangeAspect="1" noChangeArrowheads="1"/>
          </p:cNvPicPr>
          <p:nvPr/>
        </p:nvPicPr>
        <p:blipFill>
          <a:blip r:embed="rId8"/>
          <a:srcRect/>
          <a:stretch>
            <a:fillRect/>
          </a:stretch>
        </p:blipFill>
        <p:spPr>
          <a:xfrm>
            <a:off x="714348" y="1357298"/>
            <a:ext cx="3548416" cy="4286280"/>
          </a:xfrm>
          <a:prstGeom prst="rect">
            <a:avLst/>
          </a:prstGeom>
          <a:noFill/>
        </p:spPr>
      </p:pic>
    </p:spTree>
    <p:extLst>
      <p:ext uri="{BB962C8B-B14F-4D97-AF65-F5344CB8AC3E}">
        <p14:creationId xmlns:p14="http://schemas.microsoft.com/office/powerpoint/2010/main" val="211420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nvSpPr>
        <p:spPr bwMode="auto">
          <a:xfrm>
            <a:off x="67056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8" name="7 Título"/>
          <p:cNvSpPr>
            <a:spLocks noGrp="1"/>
          </p:cNvSpPr>
          <p:nvPr>
            <p:ph type="title"/>
          </p:nvPr>
        </p:nvSpPr>
        <p:spPr>
          <a:xfrm>
            <a:off x="642910" y="285728"/>
            <a:ext cx="8229600" cy="1143000"/>
          </a:xfrm>
        </p:spPr>
        <p:txBody>
          <a:bodyPr/>
          <a:lstStyle/>
          <a:p>
            <a:r>
              <a:rPr lang="es-ES" dirty="0" smtClean="0"/>
              <a:t>EQUIPO MULTIINTERDISCIPLINAR</a:t>
            </a:r>
            <a:endParaRPr lang="es-ES" dirty="0"/>
          </a:p>
        </p:txBody>
      </p:sp>
      <p:sp>
        <p:nvSpPr>
          <p:cNvPr id="12" name="11 Marcador de contenido"/>
          <p:cNvSpPr>
            <a:spLocks noGrp="1"/>
          </p:cNvSpPr>
          <p:nvPr>
            <p:ph idx="1"/>
          </p:nvPr>
        </p:nvSpPr>
        <p:spPr/>
        <p:txBody>
          <a:bodyPr/>
          <a:lstStyle/>
          <a:p>
            <a:pPr lvl="0"/>
            <a:endParaRPr lang="es-ES" dirty="0" smtClean="0"/>
          </a:p>
          <a:p>
            <a:pPr>
              <a:buNone/>
            </a:pPr>
            <a:endParaRPr lang="es-ES" dirty="0"/>
          </a:p>
        </p:txBody>
      </p:sp>
      <p:graphicFrame>
        <p:nvGraphicFramePr>
          <p:cNvPr id="15" name="14 Diagrama"/>
          <p:cNvGraphicFramePr/>
          <p:nvPr/>
        </p:nvGraphicFramePr>
        <p:xfrm>
          <a:off x="1071538" y="1142984"/>
          <a:ext cx="7358114" cy="5143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15 Elipse"/>
          <p:cNvSpPr/>
          <p:nvPr/>
        </p:nvSpPr>
        <p:spPr>
          <a:xfrm>
            <a:off x="3929058" y="3071810"/>
            <a:ext cx="2571768" cy="2286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4572000" y="5357826"/>
            <a:ext cx="2428892" cy="369332"/>
          </a:xfrm>
          <a:prstGeom prst="rect">
            <a:avLst/>
          </a:prstGeom>
          <a:ln>
            <a:noFill/>
          </a:ln>
          <a:effectLst/>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smtClean="0"/>
              <a:t>   INVESTIGADORES</a:t>
            </a:r>
            <a:endParaRPr lang="es-ES" dirty="0"/>
          </a:p>
        </p:txBody>
      </p:sp>
      <p:sp>
        <p:nvSpPr>
          <p:cNvPr id="17" name="16 CuadroTexto"/>
          <p:cNvSpPr txBox="1"/>
          <p:nvPr/>
        </p:nvSpPr>
        <p:spPr>
          <a:xfrm>
            <a:off x="4286248" y="3571876"/>
            <a:ext cx="1785950" cy="1077218"/>
          </a:xfrm>
          <a:prstGeom prst="rect">
            <a:avLst/>
          </a:prstGeom>
          <a:noFill/>
        </p:spPr>
        <p:txBody>
          <a:bodyPr wrap="square" rtlCol="0">
            <a:spAutoFit/>
          </a:bodyPr>
          <a:lstStyle/>
          <a:p>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NIÑO</a:t>
            </a:r>
          </a:p>
          <a:p>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FAMILIA</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19 CuadroTexto"/>
          <p:cNvSpPr txBox="1"/>
          <p:nvPr/>
        </p:nvSpPr>
        <p:spPr>
          <a:xfrm>
            <a:off x="4286248" y="2643182"/>
            <a:ext cx="21431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effectLst>
                  <a:outerShdw blurRad="50800" dist="38100" dir="2700000" algn="tl" rotWithShape="0">
                    <a:prstClr val="black">
                      <a:alpha val="40000"/>
                    </a:prstClr>
                  </a:outerShdw>
                </a:effectLst>
              </a:rPr>
              <a:t>SERVICIOS SOCIALES</a:t>
            </a:r>
            <a:endParaRPr lang="es-E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1420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2857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500034" y="428604"/>
            <a:ext cx="8229600" cy="1143000"/>
          </a:xfrm>
        </p:spPr>
        <p:txBody>
          <a:bodyPr>
            <a:noAutofit/>
          </a:bodyPr>
          <a:lstStyle/>
          <a:p>
            <a:r>
              <a:rPr lang="es-ES" sz="4000" b="1" dirty="0" smtClean="0">
                <a:ln w="12700">
                  <a:solidFill>
                    <a:srgbClr val="00B050"/>
                  </a:solidFill>
                  <a:prstDash val="solid"/>
                </a:ln>
                <a:solidFill>
                  <a:schemeClr val="accent6">
                    <a:lumMod val="75000"/>
                  </a:schemeClr>
                </a:solidFill>
                <a:effectLst>
                  <a:outerShdw blurRad="41275" dist="20320" dir="1800000" algn="tl" rotWithShape="0">
                    <a:srgbClr val="000000">
                      <a:alpha val="40000"/>
                    </a:srgbClr>
                  </a:outerShdw>
                </a:effectLst>
              </a:rPr>
              <a:t>ENSAYOS CLÍNICOS</a:t>
            </a:r>
            <a:r>
              <a:rPr lang="es-ES" sz="4000" dirty="0" smtClean="0">
                <a:ln w="12700">
                  <a:solidFill>
                    <a:srgbClr val="00B050"/>
                  </a:solidFill>
                  <a:prstDash val="solid"/>
                </a:ln>
                <a:solidFill>
                  <a:schemeClr val="accent6">
                    <a:lumMod val="75000"/>
                  </a:schemeClr>
                </a:solidFill>
              </a:rPr>
              <a:t/>
            </a:r>
            <a:br>
              <a:rPr lang="es-ES" sz="4000" dirty="0" smtClean="0">
                <a:ln w="12700">
                  <a:solidFill>
                    <a:srgbClr val="00B050"/>
                  </a:solidFill>
                  <a:prstDash val="solid"/>
                </a:ln>
                <a:solidFill>
                  <a:schemeClr val="accent6">
                    <a:lumMod val="75000"/>
                  </a:schemeClr>
                </a:solidFill>
              </a:rPr>
            </a:br>
            <a:endParaRPr lang="es-ES" sz="4000" dirty="0"/>
          </a:p>
        </p:txBody>
      </p:sp>
      <p:sp>
        <p:nvSpPr>
          <p:cNvPr id="9" name="8 Marcador de contenido"/>
          <p:cNvSpPr>
            <a:spLocks noGrp="1"/>
          </p:cNvSpPr>
          <p:nvPr>
            <p:ph idx="1"/>
          </p:nvPr>
        </p:nvSpPr>
        <p:spPr>
          <a:xfrm>
            <a:off x="1571604" y="1500174"/>
            <a:ext cx="6329378" cy="4525963"/>
          </a:xfrm>
        </p:spPr>
        <p:style>
          <a:lnRef idx="2">
            <a:schemeClr val="accent3"/>
          </a:lnRef>
          <a:fillRef idx="1">
            <a:schemeClr val="lt1"/>
          </a:fillRef>
          <a:effectRef idx="0">
            <a:schemeClr val="accent3"/>
          </a:effectRef>
          <a:fontRef idx="minor">
            <a:schemeClr val="dk1"/>
          </a:fontRef>
        </p:style>
        <p:txBody>
          <a:bodyPr>
            <a:normAutofit/>
          </a:bodyPr>
          <a:lstStyle/>
          <a:p>
            <a:r>
              <a:rPr lang="es-ES" sz="2800" b="1" dirty="0" smtClean="0"/>
              <a:t>Fases</a:t>
            </a:r>
          </a:p>
          <a:p>
            <a:r>
              <a:rPr lang="es-ES" sz="2800" b="1" dirty="0" smtClean="0"/>
              <a:t>Líneas de investigación</a:t>
            </a:r>
          </a:p>
          <a:p>
            <a:r>
              <a:rPr lang="es-ES" sz="2800" b="1" dirty="0" err="1" smtClean="0"/>
              <a:t>Distrofía</a:t>
            </a:r>
            <a:r>
              <a:rPr lang="es-ES" sz="2800" b="1" dirty="0" smtClean="0"/>
              <a:t> muscular Duchenne /Becker</a:t>
            </a:r>
          </a:p>
          <a:p>
            <a:pPr>
              <a:buNone/>
            </a:pPr>
            <a:r>
              <a:rPr lang="es-ES" sz="2400" dirty="0" smtClean="0"/>
              <a:t>	Etiopatogenia</a:t>
            </a:r>
          </a:p>
          <a:p>
            <a:pPr>
              <a:buNone/>
            </a:pPr>
            <a:r>
              <a:rPr lang="es-ES" sz="2400" dirty="0" smtClean="0"/>
              <a:t>	Ensayos fase 3</a:t>
            </a:r>
          </a:p>
          <a:p>
            <a:r>
              <a:rPr lang="es-ES" sz="2800" b="1" dirty="0" smtClean="0"/>
              <a:t>Atrofia muscular infantil</a:t>
            </a:r>
            <a:endParaRPr lang="es-ES" sz="2800" dirty="0" smtClean="0"/>
          </a:p>
          <a:p>
            <a:pPr>
              <a:buNone/>
            </a:pPr>
            <a:r>
              <a:rPr lang="es-ES" sz="2800" dirty="0" smtClean="0"/>
              <a:t>	</a:t>
            </a:r>
            <a:r>
              <a:rPr lang="es-ES" sz="2400" dirty="0" smtClean="0"/>
              <a:t> Etiopatogenia</a:t>
            </a:r>
          </a:p>
          <a:p>
            <a:pPr>
              <a:buNone/>
            </a:pPr>
            <a:r>
              <a:rPr lang="es-ES" sz="2400" dirty="0" smtClean="0"/>
              <a:t>	Ensayo fase 3</a:t>
            </a:r>
          </a:p>
          <a:p>
            <a:r>
              <a:rPr lang="es-ES" sz="2800" b="1" dirty="0" smtClean="0"/>
              <a:t>Terapia génica</a:t>
            </a:r>
          </a:p>
          <a:p>
            <a:endParaRPr lang="es-ES" sz="2400" dirty="0"/>
          </a:p>
        </p:txBody>
      </p:sp>
    </p:spTree>
    <p:extLst>
      <p:ext uri="{BB962C8B-B14F-4D97-AF65-F5344CB8AC3E}">
        <p14:creationId xmlns:p14="http://schemas.microsoft.com/office/powerpoint/2010/main" val="539205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2857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72"/>
          <p:cNvSpPr txBox="1">
            <a:spLocks noChangeArrowheads="1"/>
          </p:cNvSpPr>
          <p:nvPr/>
        </p:nvSpPr>
        <p:spPr bwMode="auto">
          <a:xfrm>
            <a:off x="69342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8" name="7 Título"/>
          <p:cNvSpPr>
            <a:spLocks noGrp="1"/>
          </p:cNvSpPr>
          <p:nvPr>
            <p:ph type="title"/>
          </p:nvPr>
        </p:nvSpPr>
        <p:spPr>
          <a:xfrm>
            <a:off x="500034" y="142852"/>
            <a:ext cx="8229600" cy="1143000"/>
          </a:xfrm>
        </p:spPr>
        <p:txBody>
          <a:bodyPr>
            <a:normAutofit/>
          </a:bodyPr>
          <a:lstStyle/>
          <a:p>
            <a:r>
              <a:rPr lang="es-ES" sz="3600" dirty="0" smtClean="0"/>
              <a:t>  Investigación tratamiento experimental</a:t>
            </a:r>
            <a:endParaRPr lang="es-ES" sz="3600" dirty="0"/>
          </a:p>
        </p:txBody>
      </p:sp>
      <p:sp>
        <p:nvSpPr>
          <p:cNvPr id="10" name="9 Marcador de contenido"/>
          <p:cNvSpPr>
            <a:spLocks noGrp="1"/>
          </p:cNvSpPr>
          <p:nvPr>
            <p:ph idx="1"/>
          </p:nvPr>
        </p:nvSpPr>
        <p:spPr>
          <a:xfrm>
            <a:off x="2143108" y="1428736"/>
            <a:ext cx="4214842" cy="642942"/>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None/>
            </a:pPr>
            <a:r>
              <a:rPr lang="es-ES" sz="2400" dirty="0" smtClean="0">
                <a:solidFill>
                  <a:schemeClr val="tx1"/>
                </a:solidFill>
              </a:rPr>
              <a:t>  Investigación científica básica</a:t>
            </a:r>
            <a:endParaRPr lang="es-ES" sz="2400" dirty="0">
              <a:solidFill>
                <a:schemeClr val="tx1"/>
              </a:solidFill>
            </a:endParaRPr>
          </a:p>
        </p:txBody>
      </p:sp>
      <p:sp>
        <p:nvSpPr>
          <p:cNvPr id="11" name="10 Rectángulo redondeado"/>
          <p:cNvSpPr/>
          <p:nvPr/>
        </p:nvSpPr>
        <p:spPr>
          <a:xfrm flipH="1">
            <a:off x="2143108" y="2285992"/>
            <a:ext cx="4143404" cy="57150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357422" y="2285992"/>
            <a:ext cx="3786214" cy="461665"/>
          </a:xfrm>
          <a:prstGeom prst="rect">
            <a:avLst/>
          </a:prstGeom>
          <a:noFill/>
        </p:spPr>
        <p:txBody>
          <a:bodyPr wrap="square" rtlCol="0">
            <a:spAutoFit/>
          </a:bodyPr>
          <a:lstStyle/>
          <a:p>
            <a:r>
              <a:rPr lang="es-ES" dirty="0" smtClean="0"/>
              <a:t>  </a:t>
            </a:r>
            <a:r>
              <a:rPr lang="es-ES" sz="2400" dirty="0" smtClean="0"/>
              <a:t>Investigación </a:t>
            </a:r>
            <a:r>
              <a:rPr lang="es-ES" sz="2400" dirty="0" err="1" smtClean="0"/>
              <a:t>traslacional</a:t>
            </a:r>
            <a:endParaRPr lang="es-ES" sz="2400" dirty="0"/>
          </a:p>
        </p:txBody>
      </p:sp>
      <p:sp>
        <p:nvSpPr>
          <p:cNvPr id="13" name="12 Rectángulo redondeado"/>
          <p:cNvSpPr/>
          <p:nvPr/>
        </p:nvSpPr>
        <p:spPr>
          <a:xfrm>
            <a:off x="1285852" y="3143248"/>
            <a:ext cx="6858048" cy="20002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1643042" y="3714752"/>
            <a:ext cx="1857388" cy="1214446"/>
          </a:xfrm>
          <a:prstGeom prst="rect">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3857620" y="3714752"/>
            <a:ext cx="1857388" cy="1214446"/>
          </a:xfrm>
          <a:prstGeom prst="rect">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6072198" y="3714752"/>
            <a:ext cx="1857388" cy="1214446"/>
          </a:xfrm>
          <a:prstGeom prst="rect">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1785918" y="3929066"/>
            <a:ext cx="1500198" cy="769441"/>
          </a:xfrm>
          <a:prstGeom prst="rect">
            <a:avLst/>
          </a:prstGeom>
          <a:noFill/>
        </p:spPr>
        <p:txBody>
          <a:bodyPr wrap="square" rtlCol="0">
            <a:spAutoFit/>
          </a:bodyPr>
          <a:lstStyle/>
          <a:p>
            <a:r>
              <a:rPr lang="es-ES" sz="2200" dirty="0" smtClean="0"/>
              <a:t>Fase I:</a:t>
            </a:r>
          </a:p>
          <a:p>
            <a:r>
              <a:rPr lang="es-ES" sz="2200" dirty="0" smtClean="0"/>
              <a:t>Seguridad</a:t>
            </a:r>
            <a:endParaRPr lang="es-ES" sz="2200" dirty="0"/>
          </a:p>
        </p:txBody>
      </p:sp>
      <p:sp>
        <p:nvSpPr>
          <p:cNvPr id="18" name="17 CuadroTexto"/>
          <p:cNvSpPr txBox="1"/>
          <p:nvPr/>
        </p:nvSpPr>
        <p:spPr>
          <a:xfrm>
            <a:off x="4000496" y="3929066"/>
            <a:ext cx="1428760" cy="769441"/>
          </a:xfrm>
          <a:prstGeom prst="rect">
            <a:avLst/>
          </a:prstGeom>
          <a:noFill/>
        </p:spPr>
        <p:txBody>
          <a:bodyPr wrap="square" rtlCol="0">
            <a:spAutoFit/>
          </a:bodyPr>
          <a:lstStyle/>
          <a:p>
            <a:r>
              <a:rPr lang="es-ES" sz="2200" dirty="0" smtClean="0"/>
              <a:t>Fase II:</a:t>
            </a:r>
          </a:p>
          <a:p>
            <a:r>
              <a:rPr lang="es-ES" sz="2200" dirty="0" smtClean="0"/>
              <a:t>Eficacia</a:t>
            </a:r>
            <a:endParaRPr lang="es-ES" sz="2200" dirty="0"/>
          </a:p>
        </p:txBody>
      </p:sp>
      <p:sp>
        <p:nvSpPr>
          <p:cNvPr id="19" name="18 CuadroTexto"/>
          <p:cNvSpPr txBox="1"/>
          <p:nvPr/>
        </p:nvSpPr>
        <p:spPr>
          <a:xfrm>
            <a:off x="6215074" y="3929066"/>
            <a:ext cx="1428760" cy="1046440"/>
          </a:xfrm>
          <a:prstGeom prst="rect">
            <a:avLst/>
          </a:prstGeom>
          <a:noFill/>
        </p:spPr>
        <p:txBody>
          <a:bodyPr wrap="square" rtlCol="0">
            <a:spAutoFit/>
          </a:bodyPr>
          <a:lstStyle/>
          <a:p>
            <a:r>
              <a:rPr lang="es-ES" sz="2200" dirty="0" smtClean="0"/>
              <a:t>Fase III:</a:t>
            </a:r>
          </a:p>
          <a:p>
            <a:r>
              <a:rPr lang="es-ES" sz="2200" dirty="0" smtClean="0"/>
              <a:t>Beneficio</a:t>
            </a:r>
          </a:p>
          <a:p>
            <a:endParaRPr lang="es-ES" dirty="0"/>
          </a:p>
        </p:txBody>
      </p:sp>
      <p:sp>
        <p:nvSpPr>
          <p:cNvPr id="20" name="19 CuadroTexto"/>
          <p:cNvSpPr txBox="1"/>
          <p:nvPr/>
        </p:nvSpPr>
        <p:spPr>
          <a:xfrm>
            <a:off x="3071802" y="3214686"/>
            <a:ext cx="3786214" cy="461665"/>
          </a:xfrm>
          <a:prstGeom prst="rect">
            <a:avLst/>
          </a:prstGeom>
          <a:noFill/>
        </p:spPr>
        <p:txBody>
          <a:bodyPr wrap="square" rtlCol="0">
            <a:spAutoFit/>
          </a:bodyPr>
          <a:lstStyle/>
          <a:p>
            <a:r>
              <a:rPr lang="es-ES" sz="2400" dirty="0" smtClean="0"/>
              <a:t>   Ensayos clínicos</a:t>
            </a:r>
            <a:endParaRPr lang="es-ES" sz="2400" dirty="0"/>
          </a:p>
        </p:txBody>
      </p:sp>
      <p:sp>
        <p:nvSpPr>
          <p:cNvPr id="21" name="20 CuadroTexto"/>
          <p:cNvSpPr txBox="1"/>
          <p:nvPr/>
        </p:nvSpPr>
        <p:spPr>
          <a:xfrm>
            <a:off x="2285984" y="5143512"/>
            <a:ext cx="5072098" cy="430887"/>
          </a:xfrm>
          <a:prstGeom prst="rect">
            <a:avLst/>
          </a:prstGeom>
          <a:noFill/>
        </p:spPr>
        <p:txBody>
          <a:bodyPr wrap="square" rtlCol="0">
            <a:spAutoFit/>
          </a:bodyPr>
          <a:lstStyle/>
          <a:p>
            <a:r>
              <a:rPr lang="es-ES" sz="2200" dirty="0" smtClean="0"/>
              <a:t>                9/10 fármacos fallan</a:t>
            </a:r>
            <a:endParaRPr lang="es-ES" sz="2200" dirty="0"/>
          </a:p>
        </p:txBody>
      </p:sp>
      <p:sp>
        <p:nvSpPr>
          <p:cNvPr id="22" name="21 CuadroTexto"/>
          <p:cNvSpPr txBox="1"/>
          <p:nvPr/>
        </p:nvSpPr>
        <p:spPr>
          <a:xfrm>
            <a:off x="2143108" y="5643578"/>
            <a:ext cx="5929354" cy="523220"/>
          </a:xfrm>
          <a:prstGeom prst="rect">
            <a:avLst/>
          </a:prstGeom>
          <a:noFill/>
        </p:spPr>
        <p:txBody>
          <a:bodyPr wrap="square" rtlCol="0">
            <a:spAutoFit/>
          </a:bodyPr>
          <a:lstStyle/>
          <a:p>
            <a:r>
              <a:rPr lang="es-ES" sz="2800" b="1" dirty="0" smtClean="0">
                <a:solidFill>
                  <a:schemeClr val="accent6">
                    <a:lumMod val="75000"/>
                  </a:schemeClr>
                </a:solidFill>
              </a:rPr>
              <a:t>Proceso completo: 10-15 años</a:t>
            </a:r>
            <a:endParaRPr lang="es-ES" sz="2800" b="1" dirty="0">
              <a:solidFill>
                <a:schemeClr val="accent6">
                  <a:lumMod val="75000"/>
                </a:schemeClr>
              </a:solidFill>
            </a:endParaRPr>
          </a:p>
        </p:txBody>
      </p:sp>
    </p:spTree>
    <p:extLst>
      <p:ext uri="{BB962C8B-B14F-4D97-AF65-F5344CB8AC3E}">
        <p14:creationId xmlns:p14="http://schemas.microsoft.com/office/powerpoint/2010/main" val="53920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Título"/>
          <p:cNvSpPr>
            <a:spLocks noGrp="1"/>
          </p:cNvSpPr>
          <p:nvPr>
            <p:ph type="title"/>
          </p:nvPr>
        </p:nvSpPr>
        <p:spPr>
          <a:xfrm>
            <a:off x="500034" y="285728"/>
            <a:ext cx="8229600" cy="1143000"/>
          </a:xfrm>
        </p:spPr>
        <p:txBody>
          <a:bodyPr/>
          <a:lstStyle/>
          <a:p>
            <a:r>
              <a:rPr lang="es-ES" dirty="0" smtClean="0"/>
              <a:t>    Distrofinopatias: </a:t>
            </a:r>
            <a:r>
              <a:rPr lang="es-ES" sz="3600" dirty="0" smtClean="0"/>
              <a:t>Duchenne/Becker</a:t>
            </a:r>
            <a:endParaRPr lang="es-ES" sz="3600" dirty="0"/>
          </a:p>
        </p:txBody>
      </p:sp>
      <p:sp>
        <p:nvSpPr>
          <p:cNvPr id="9" name="8 Marcador de contenido"/>
          <p:cNvSpPr>
            <a:spLocks noGrp="1"/>
          </p:cNvSpPr>
          <p:nvPr>
            <p:ph idx="1"/>
          </p:nvPr>
        </p:nvSpPr>
        <p:spPr>
          <a:xfrm>
            <a:off x="4714876" y="1428712"/>
            <a:ext cx="4043362" cy="5429288"/>
          </a:xfrm>
        </p:spPr>
        <p:txBody>
          <a:bodyPr>
            <a:normAutofit/>
          </a:bodyPr>
          <a:lstStyle/>
          <a:p>
            <a:r>
              <a:rPr lang="es-ES" sz="2800" dirty="0" smtClean="0"/>
              <a:t>Ligadas al X (mujeres portadoras)</a:t>
            </a:r>
          </a:p>
          <a:p>
            <a:r>
              <a:rPr lang="es-ES" sz="2800" dirty="0" smtClean="0"/>
              <a:t>Defecto en el gen de la </a:t>
            </a:r>
            <a:r>
              <a:rPr lang="es-ES" sz="2800" b="1" dirty="0" err="1" smtClean="0"/>
              <a:t>distrofina</a:t>
            </a:r>
            <a:endParaRPr lang="es-ES" sz="2800" dirty="0" smtClean="0"/>
          </a:p>
          <a:p>
            <a:r>
              <a:rPr lang="es-ES" sz="2800" dirty="0" smtClean="0"/>
              <a:t>Si ausencia de </a:t>
            </a:r>
            <a:r>
              <a:rPr lang="es-ES" sz="2800" dirty="0" err="1" smtClean="0"/>
              <a:t>Distrofina</a:t>
            </a:r>
            <a:r>
              <a:rPr lang="es-ES" sz="2800" dirty="0" smtClean="0"/>
              <a:t> funcional: Fenotipo </a:t>
            </a:r>
            <a:r>
              <a:rPr lang="es-ES" sz="2800" b="1" dirty="0" smtClean="0"/>
              <a:t>Duchenne</a:t>
            </a:r>
            <a:r>
              <a:rPr lang="es-ES" sz="2800" dirty="0" smtClean="0"/>
              <a:t>, más severo</a:t>
            </a:r>
          </a:p>
          <a:p>
            <a:r>
              <a:rPr lang="es-ES" sz="2800" dirty="0" smtClean="0"/>
              <a:t>Si </a:t>
            </a:r>
            <a:r>
              <a:rPr lang="es-ES" sz="2800" dirty="0" err="1" smtClean="0"/>
              <a:t>Distrofina</a:t>
            </a:r>
            <a:r>
              <a:rPr lang="es-ES" sz="2800" dirty="0" smtClean="0"/>
              <a:t> disminuida: Fenotipo </a:t>
            </a:r>
            <a:r>
              <a:rPr lang="es-ES" sz="2800" b="1" dirty="0" smtClean="0"/>
              <a:t>Becker</a:t>
            </a:r>
            <a:endParaRPr lang="es-ES" sz="2800" b="1" dirty="0"/>
          </a:p>
        </p:txBody>
      </p:sp>
      <p:pic>
        <p:nvPicPr>
          <p:cNvPr id="10" name="Picture 2"/>
          <p:cNvPicPr>
            <a:picLocks noChangeAspect="1" noChangeArrowheads="1"/>
          </p:cNvPicPr>
          <p:nvPr/>
        </p:nvPicPr>
        <p:blipFill>
          <a:blip r:embed="rId8"/>
          <a:srcRect/>
          <a:stretch>
            <a:fillRect/>
          </a:stretch>
        </p:blipFill>
        <p:spPr bwMode="auto">
          <a:xfrm>
            <a:off x="1285852" y="1571612"/>
            <a:ext cx="3687957" cy="4214842"/>
          </a:xfrm>
          <a:prstGeom prst="rect">
            <a:avLst/>
          </a:prstGeom>
          <a:noFill/>
          <a:ln w="9525">
            <a:noFill/>
            <a:miter lim="800000"/>
            <a:headEnd/>
            <a:tailEnd/>
          </a:ln>
        </p:spPr>
      </p:pic>
      <p:sp>
        <p:nvSpPr>
          <p:cNvPr id="11" name="10 Elipse"/>
          <p:cNvSpPr/>
          <p:nvPr/>
        </p:nvSpPr>
        <p:spPr>
          <a:xfrm>
            <a:off x="1357290" y="4357694"/>
            <a:ext cx="1071570" cy="35719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Título"/>
          <p:cNvSpPr>
            <a:spLocks noGrp="1"/>
          </p:cNvSpPr>
          <p:nvPr>
            <p:ph type="title"/>
          </p:nvPr>
        </p:nvSpPr>
        <p:spPr/>
        <p:txBody>
          <a:bodyPr/>
          <a:lstStyle/>
          <a:p>
            <a:r>
              <a:rPr lang="es-ES" dirty="0" smtClean="0"/>
              <a:t>    Distrofinopatias: </a:t>
            </a:r>
            <a:r>
              <a:rPr lang="es-ES" sz="3600" dirty="0" smtClean="0"/>
              <a:t>Duchenne/Becker</a:t>
            </a:r>
            <a:endParaRPr lang="es-ES" sz="3600" dirty="0"/>
          </a:p>
        </p:txBody>
      </p:sp>
      <p:pic>
        <p:nvPicPr>
          <p:cNvPr id="10" name="9 Marcador de contenido" descr="GEN-DE-LA-DISTROFINA.jpg"/>
          <p:cNvPicPr>
            <a:picLocks noGrp="1" noChangeAspect="1"/>
          </p:cNvPicPr>
          <p:nvPr>
            <p:ph idx="1"/>
          </p:nvPr>
        </p:nvPicPr>
        <p:blipFill>
          <a:blip r:embed="rId8"/>
          <a:stretch>
            <a:fillRect/>
          </a:stretch>
        </p:blipFill>
        <p:spPr>
          <a:xfrm>
            <a:off x="1214414" y="1285860"/>
            <a:ext cx="7286676" cy="3286148"/>
          </a:xfrm>
        </p:spPr>
      </p:pic>
      <p:sp>
        <p:nvSpPr>
          <p:cNvPr id="11" name="10 CuadroTexto"/>
          <p:cNvSpPr txBox="1"/>
          <p:nvPr/>
        </p:nvSpPr>
        <p:spPr>
          <a:xfrm>
            <a:off x="1285852" y="4643446"/>
            <a:ext cx="7429552" cy="1723549"/>
          </a:xfrm>
          <a:prstGeom prst="rect">
            <a:avLst/>
          </a:prstGeom>
          <a:noFill/>
        </p:spPr>
        <p:txBody>
          <a:bodyPr wrap="square" rtlCol="0">
            <a:spAutoFit/>
          </a:bodyPr>
          <a:lstStyle/>
          <a:p>
            <a:pPr>
              <a:buFont typeface="Arial" pitchFamily="34" charset="0"/>
              <a:buChar char="•"/>
            </a:pPr>
            <a:r>
              <a:rPr lang="es-ES" sz="2800" dirty="0" smtClean="0"/>
              <a:t> </a:t>
            </a:r>
            <a:r>
              <a:rPr lang="es-ES" sz="2600" dirty="0" smtClean="0"/>
              <a:t>Si la mutación interrumpe el mensaje (</a:t>
            </a:r>
            <a:r>
              <a:rPr lang="es-ES" sz="2600" b="1" dirty="0" smtClean="0"/>
              <a:t>se rompe el marco de lectura</a:t>
            </a:r>
            <a:r>
              <a:rPr lang="es-ES" sz="2600" dirty="0" smtClean="0"/>
              <a:t>) → </a:t>
            </a:r>
            <a:r>
              <a:rPr lang="es-ES" sz="2600" b="1" dirty="0" smtClean="0">
                <a:solidFill>
                  <a:srgbClr val="FF0000"/>
                </a:solidFill>
              </a:rPr>
              <a:t>Duchenne</a:t>
            </a:r>
          </a:p>
          <a:p>
            <a:pPr>
              <a:buFont typeface="Arial" pitchFamily="34" charset="0"/>
              <a:buChar char="•"/>
            </a:pPr>
            <a:r>
              <a:rPr lang="es-ES" sz="2600" dirty="0" smtClean="0"/>
              <a:t> Si no rompe el marco de lectura se producirá una proteína + pequeña →</a:t>
            </a:r>
            <a:r>
              <a:rPr lang="es-ES" sz="2600" dirty="0" smtClean="0">
                <a:solidFill>
                  <a:schemeClr val="accent6">
                    <a:lumMod val="50000"/>
                  </a:schemeClr>
                </a:solidFill>
              </a:rPr>
              <a:t> </a:t>
            </a:r>
            <a:r>
              <a:rPr lang="es-ES" sz="2600" b="1" dirty="0" smtClean="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rPr>
              <a:t>Becker</a:t>
            </a:r>
            <a:endParaRPr lang="es-ES" sz="2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endParaRPr>
          </a:p>
        </p:txBody>
      </p:sp>
      <p:sp>
        <p:nvSpPr>
          <p:cNvPr id="12" name="11 Rectángulo"/>
          <p:cNvSpPr/>
          <p:nvPr/>
        </p:nvSpPr>
        <p:spPr>
          <a:xfrm>
            <a:off x="6858016" y="1714488"/>
            <a:ext cx="1571636" cy="428628"/>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accent6">
                  <a:lumMod val="50000"/>
                </a:schemeClr>
              </a:solidFill>
            </a:endParaRPr>
          </a:p>
        </p:txBody>
      </p:sp>
      <p:sp>
        <p:nvSpPr>
          <p:cNvPr id="13" name="12 Rectángulo redondeado"/>
          <p:cNvSpPr/>
          <p:nvPr/>
        </p:nvSpPr>
        <p:spPr>
          <a:xfrm>
            <a:off x="1285852" y="2214554"/>
            <a:ext cx="1643074" cy="42862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6786578" y="3143248"/>
            <a:ext cx="500066" cy="428628"/>
          </a:xfrm>
          <a:prstGeom prst="roundRect">
            <a:avLst>
              <a:gd name="adj" fmla="val 4278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ln w="12700">
                  <a:solidFill>
                    <a:schemeClr val="tx2">
                      <a:satMod val="155000"/>
                    </a:schemeClr>
                  </a:solidFill>
                  <a:prstDash val="solid"/>
                </a:ln>
                <a:solidFill>
                  <a:srgbClr val="FF0066"/>
                </a:solidFill>
              </a:rPr>
              <a:t>AVANCES EN INVESTIGACIÓN en ENM</a:t>
            </a:r>
            <a:endParaRPr lang="es-ES" sz="4000" dirty="0"/>
          </a:p>
        </p:txBody>
      </p:sp>
      <p:sp>
        <p:nvSpPr>
          <p:cNvPr id="4" name="3 Marcador de contenido"/>
          <p:cNvSpPr>
            <a:spLocks noGrp="1"/>
          </p:cNvSpPr>
          <p:nvPr>
            <p:ph sz="half" idx="2"/>
          </p:nvPr>
        </p:nvSpPr>
        <p:spPr>
          <a:xfrm>
            <a:off x="4572000" y="1428736"/>
            <a:ext cx="4572000" cy="3643338"/>
          </a:xfrm>
        </p:spPr>
        <p:txBody>
          <a:bodyPr>
            <a:normAutofit/>
          </a:bodyPr>
          <a:lstStyle/>
          <a:p>
            <a:r>
              <a:rPr lang="es-ES" dirty="0" smtClean="0"/>
              <a:t>Introducción</a:t>
            </a:r>
          </a:p>
          <a:p>
            <a:r>
              <a:rPr lang="es-ES" dirty="0" smtClean="0"/>
              <a:t>Avances incorporados en la práctica clínica</a:t>
            </a:r>
          </a:p>
          <a:p>
            <a:endParaRPr lang="es-ES" dirty="0" smtClean="0"/>
          </a:p>
          <a:p>
            <a:r>
              <a:rPr lang="es-ES" dirty="0" smtClean="0"/>
              <a:t>ENSAYOS CLÍNICOS</a:t>
            </a:r>
          </a:p>
          <a:p>
            <a:pPr>
              <a:buNone/>
            </a:pPr>
            <a:r>
              <a:rPr lang="es-ES" dirty="0" smtClean="0"/>
              <a:t>	Duchenne / AME</a:t>
            </a:r>
          </a:p>
          <a:p>
            <a:r>
              <a:rPr lang="es-ES" dirty="0" smtClean="0"/>
              <a:t>Comentarios finales</a:t>
            </a:r>
          </a:p>
        </p:txBody>
      </p:sp>
      <p:pic>
        <p:nvPicPr>
          <p:cNvPr id="7" name="Picture 3"/>
          <p:cNvPicPr>
            <a:picLocks noChangeAspect="1" noChangeArrowheads="1"/>
          </p:cNvPicPr>
          <p:nvPr/>
        </p:nvPicPr>
        <p:blipFill>
          <a:blip r:embed="rId3">
            <a:duotone>
              <a:prstClr val="black"/>
              <a:schemeClr val="accent2">
                <a:tint val="45000"/>
                <a:satMod val="400000"/>
              </a:schemeClr>
            </a:duotone>
            <a:lum contrast="-20000"/>
          </a:blip>
          <a:srcRect/>
          <a:stretch>
            <a:fillRect/>
          </a:stretch>
        </p:blipFill>
        <p:spPr bwMode="auto">
          <a:xfrm>
            <a:off x="714348" y="1428736"/>
            <a:ext cx="3071834" cy="4237995"/>
          </a:xfrm>
          <a:prstGeom prst="rect">
            <a:avLst/>
          </a:prstGeom>
          <a:noFill/>
          <a:ln w="9525">
            <a:noFill/>
            <a:miter lim="800000"/>
            <a:headEnd/>
            <a:tailEnd/>
          </a:ln>
          <a:effectLst/>
        </p:spPr>
      </p:pic>
      <p:pic>
        <p:nvPicPr>
          <p:cNvPr id="8" name="Picture 4" descr="Sin título3"/>
          <p:cNvPicPr>
            <a:picLocks noGrp="1" noChangeAspect="1" noChangeArrowheads="1"/>
          </p:cNvPicPr>
          <p:nvPr>
            <p:ph sz="half" idx="1"/>
          </p:nvPr>
        </p:nvPicPr>
        <p:blipFill>
          <a:blip r:embed="rId4">
            <a:lum/>
          </a:blip>
          <a:srcRect l="927" t="-632" r="1799" b="47500"/>
          <a:stretch>
            <a:fillRect/>
          </a:stretch>
        </p:blipFill>
        <p:spPr bwMode="auto">
          <a:xfrm>
            <a:off x="4214810" y="5143512"/>
            <a:ext cx="4357718" cy="145372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p:nvPr>
        </p:nvSpPr>
        <p:spPr/>
        <p:txBody>
          <a:bodyPr/>
          <a:lstStyle/>
          <a:p>
            <a:r>
              <a:rPr lang="es-ES" dirty="0" smtClean="0"/>
              <a:t>DUCHENNE</a:t>
            </a:r>
            <a:endParaRPr lang="es-ES" dirty="0"/>
          </a:p>
        </p:txBody>
      </p:sp>
      <p:pic>
        <p:nvPicPr>
          <p:cNvPr id="1026" name="Picture 2"/>
          <p:cNvPicPr>
            <a:picLocks noGrp="1" noChangeAspect="1" noChangeArrowheads="1"/>
          </p:cNvPicPr>
          <p:nvPr>
            <p:ph idx="1"/>
          </p:nvPr>
        </p:nvPicPr>
        <p:blipFill>
          <a:blip r:embed="rId8"/>
          <a:srcRect t="15624" r="1549" b="5208"/>
          <a:stretch>
            <a:fillRect/>
          </a:stretch>
        </p:blipFill>
        <p:spPr bwMode="auto">
          <a:xfrm>
            <a:off x="-77440" y="0"/>
            <a:ext cx="9650100" cy="6858000"/>
          </a:xfrm>
          <a:prstGeom prst="rect">
            <a:avLst/>
          </a:prstGeom>
          <a:noFill/>
          <a:ln w="9525">
            <a:noFill/>
            <a:miter lim="800000"/>
            <a:headEnd/>
            <a:tailEnd/>
          </a:ln>
          <a:effectLst/>
        </p:spPr>
      </p:pic>
      <p:sp>
        <p:nvSpPr>
          <p:cNvPr id="11" name="10 Rectángulo"/>
          <p:cNvSpPr/>
          <p:nvPr/>
        </p:nvSpPr>
        <p:spPr>
          <a:xfrm>
            <a:off x="7286644" y="0"/>
            <a:ext cx="2286016"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noFill/>
            </a:endParaRPr>
          </a:p>
        </p:txBody>
      </p:sp>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pic>
        <p:nvPicPr>
          <p:cNvPr id="2050" name="Picture 2"/>
          <p:cNvPicPr>
            <a:picLocks noChangeAspect="1" noChangeArrowheads="1"/>
          </p:cNvPicPr>
          <p:nvPr/>
        </p:nvPicPr>
        <p:blipFill>
          <a:blip r:embed="rId8"/>
          <a:srcRect t="21563" r="976" b="5312"/>
          <a:stretch>
            <a:fillRect/>
          </a:stretch>
        </p:blipFill>
        <p:spPr bwMode="auto">
          <a:xfrm>
            <a:off x="-1053918" y="0"/>
            <a:ext cx="10502341" cy="6858000"/>
          </a:xfrm>
          <a:prstGeom prst="rect">
            <a:avLst/>
          </a:prstGeom>
          <a:noFill/>
          <a:ln w="9525">
            <a:noFill/>
            <a:miter lim="800000"/>
            <a:headEnd/>
            <a:tailEnd/>
          </a:ln>
          <a:effectLst/>
        </p:spPr>
      </p:pic>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387" r="22580" b="48222"/>
          <a:stretch/>
        </p:blipFill>
        <p:spPr bwMode="auto">
          <a:xfrm>
            <a:off x="285720" y="0"/>
            <a:ext cx="8226289" cy="23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2714612" y="2428868"/>
            <a:ext cx="4714908"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45" t="22077" r="22329" b="30343"/>
          <a:stretch/>
        </p:blipFill>
        <p:spPr bwMode="auto">
          <a:xfrm>
            <a:off x="500034" y="2143116"/>
            <a:ext cx="8072494" cy="471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Elipse"/>
          <p:cNvSpPr/>
          <p:nvPr/>
        </p:nvSpPr>
        <p:spPr>
          <a:xfrm>
            <a:off x="428596" y="2143116"/>
            <a:ext cx="1800200"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1571604" y="4286256"/>
            <a:ext cx="1214446" cy="646331"/>
          </a:xfrm>
          <a:prstGeom prst="rect">
            <a:avLst/>
          </a:prstGeom>
          <a:solidFill>
            <a:schemeClr val="bg1"/>
          </a:solidFill>
          <a:ln>
            <a:solidFill>
              <a:srgbClr val="C00000"/>
            </a:solidFill>
          </a:ln>
        </p:spPr>
        <p:txBody>
          <a:bodyPr wrap="square">
            <a:spAutoFit/>
          </a:bodyPr>
          <a:lstStyle/>
          <a:p>
            <a:r>
              <a:rPr lang="es-ES" dirty="0" smtClean="0">
                <a:ln>
                  <a:solidFill>
                    <a:srgbClr val="C00000"/>
                  </a:solidFill>
                </a:ln>
              </a:rPr>
              <a:t>ATALUREN</a:t>
            </a:r>
          </a:p>
          <a:p>
            <a:r>
              <a:rPr lang="es-ES" dirty="0" smtClean="0">
                <a:ln>
                  <a:solidFill>
                    <a:srgbClr val="C00000"/>
                  </a:solidFill>
                </a:ln>
              </a:rPr>
              <a:t>PTC  124</a:t>
            </a:r>
            <a:endParaRPr lang="es-ES" dirty="0">
              <a:ln>
                <a:solidFill>
                  <a:srgbClr val="C00000"/>
                </a:solidFill>
              </a:ln>
            </a:endParaRPr>
          </a:p>
        </p:txBody>
      </p:sp>
      <p:sp>
        <p:nvSpPr>
          <p:cNvPr id="14" name="13 Rectángulo"/>
          <p:cNvSpPr/>
          <p:nvPr/>
        </p:nvSpPr>
        <p:spPr>
          <a:xfrm>
            <a:off x="428596" y="6488668"/>
            <a:ext cx="2356222" cy="369332"/>
          </a:xfrm>
          <a:prstGeom prst="rect">
            <a:avLst/>
          </a:prstGeom>
        </p:spPr>
        <p:txBody>
          <a:bodyPr wrap="none">
            <a:spAutoFit/>
          </a:bodyPr>
          <a:lstStyle/>
          <a:p>
            <a:r>
              <a:rPr lang="es-ES" dirty="0" smtClean="0"/>
              <a:t>Modulador de </a:t>
            </a:r>
            <a:r>
              <a:rPr lang="es-ES" dirty="0" err="1" smtClean="0"/>
              <a:t>Utrofina</a:t>
            </a:r>
            <a:endParaRPr lang="es-ES" dirty="0"/>
          </a:p>
        </p:txBody>
      </p:sp>
      <p:sp>
        <p:nvSpPr>
          <p:cNvPr id="8" name="7 Flecha derecha"/>
          <p:cNvSpPr/>
          <p:nvPr/>
        </p:nvSpPr>
        <p:spPr>
          <a:xfrm flipV="1">
            <a:off x="7858148" y="4429131"/>
            <a:ext cx="714380" cy="428628"/>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1643042" y="285728"/>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91994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pPr eaLnBrk="1" hangingPunct="1"/>
            <a:endParaRPr lang="es-ES" smtClean="0"/>
          </a:p>
        </p:txBody>
      </p:sp>
      <p:pic>
        <p:nvPicPr>
          <p:cNvPr id="34819" name="Picture 2"/>
          <p:cNvPicPr>
            <a:picLocks noChangeAspect="1" noChangeArrowheads="1"/>
          </p:cNvPicPr>
          <p:nvPr/>
        </p:nvPicPr>
        <p:blipFill>
          <a:blip r:embed="rId3">
            <a:lum bright="40000" contrast="-40000"/>
          </a:blip>
          <a:srcRect/>
          <a:stretch>
            <a:fillRect/>
          </a:stretch>
        </p:blipFill>
        <p:spPr bwMode="auto">
          <a:xfrm>
            <a:off x="0" y="0"/>
            <a:ext cx="9144000" cy="4214813"/>
          </a:xfrm>
          <a:prstGeom prst="rect">
            <a:avLst/>
          </a:prstGeom>
          <a:noFill/>
          <a:ln w="9525">
            <a:noFill/>
            <a:miter lim="800000"/>
            <a:headEnd/>
            <a:tailEnd/>
          </a:ln>
        </p:spPr>
      </p:pic>
      <p:sp>
        <p:nvSpPr>
          <p:cNvPr id="34820" name="3 Rectángulo"/>
          <p:cNvSpPr>
            <a:spLocks noChangeArrowheads="1"/>
          </p:cNvSpPr>
          <p:nvPr/>
        </p:nvSpPr>
        <p:spPr bwMode="auto">
          <a:xfrm>
            <a:off x="1857375" y="928688"/>
            <a:ext cx="671513" cy="369887"/>
          </a:xfrm>
          <a:prstGeom prst="rect">
            <a:avLst/>
          </a:prstGeom>
          <a:noFill/>
          <a:ln w="9525">
            <a:noFill/>
            <a:miter lim="800000"/>
            <a:headEnd/>
            <a:tailEnd/>
          </a:ln>
        </p:spPr>
        <p:txBody>
          <a:bodyPr wrap="none">
            <a:spAutoFit/>
          </a:bodyPr>
          <a:lstStyle/>
          <a:p>
            <a:r>
              <a:rPr lang="es-ES"/>
              <a:t>DNA</a:t>
            </a:r>
          </a:p>
        </p:txBody>
      </p:sp>
      <p:sp>
        <p:nvSpPr>
          <p:cNvPr id="34821" name="4 Rectángulo"/>
          <p:cNvSpPr>
            <a:spLocks noChangeArrowheads="1"/>
          </p:cNvSpPr>
          <p:nvPr/>
        </p:nvSpPr>
        <p:spPr bwMode="auto">
          <a:xfrm>
            <a:off x="1285875" y="1857375"/>
            <a:ext cx="1406525" cy="338138"/>
          </a:xfrm>
          <a:prstGeom prst="rect">
            <a:avLst/>
          </a:prstGeom>
          <a:noFill/>
          <a:ln w="9525">
            <a:noFill/>
            <a:miter lim="800000"/>
            <a:headEnd/>
            <a:tailEnd/>
          </a:ln>
        </p:spPr>
        <p:txBody>
          <a:bodyPr wrap="none">
            <a:spAutoFit/>
          </a:bodyPr>
          <a:lstStyle/>
          <a:p>
            <a:r>
              <a:rPr lang="es-ES" sz="1600"/>
              <a:t>Transcripción</a:t>
            </a:r>
          </a:p>
        </p:txBody>
      </p:sp>
      <p:sp>
        <p:nvSpPr>
          <p:cNvPr id="7" name="6 Elipse"/>
          <p:cNvSpPr/>
          <p:nvPr/>
        </p:nvSpPr>
        <p:spPr>
          <a:xfrm>
            <a:off x="4286250" y="571500"/>
            <a:ext cx="3643313" cy="2714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34823" name="7 CuadroTexto"/>
          <p:cNvSpPr txBox="1">
            <a:spLocks noChangeArrowheads="1"/>
          </p:cNvSpPr>
          <p:nvPr/>
        </p:nvSpPr>
        <p:spPr bwMode="auto">
          <a:xfrm>
            <a:off x="7500938" y="2071688"/>
            <a:ext cx="1285875" cy="338137"/>
          </a:xfrm>
          <a:prstGeom prst="rect">
            <a:avLst/>
          </a:prstGeom>
          <a:noFill/>
          <a:ln w="9525">
            <a:noFill/>
            <a:miter lim="800000"/>
            <a:headEnd/>
            <a:tailEnd/>
          </a:ln>
        </p:spPr>
        <p:txBody>
          <a:bodyPr>
            <a:spAutoFit/>
          </a:bodyPr>
          <a:lstStyle/>
          <a:p>
            <a:r>
              <a:rPr lang="es-ES" sz="1600"/>
              <a:t>Traducción</a:t>
            </a:r>
          </a:p>
        </p:txBody>
      </p:sp>
      <p:sp>
        <p:nvSpPr>
          <p:cNvPr id="34824" name="8 Rectángulo"/>
          <p:cNvSpPr>
            <a:spLocks noChangeArrowheads="1"/>
          </p:cNvSpPr>
          <p:nvPr/>
        </p:nvSpPr>
        <p:spPr bwMode="auto">
          <a:xfrm>
            <a:off x="6786563" y="928688"/>
            <a:ext cx="671512" cy="369887"/>
          </a:xfrm>
          <a:prstGeom prst="rect">
            <a:avLst/>
          </a:prstGeom>
          <a:noFill/>
          <a:ln w="9525">
            <a:noFill/>
            <a:miter lim="800000"/>
            <a:headEnd/>
            <a:tailEnd/>
          </a:ln>
        </p:spPr>
        <p:txBody>
          <a:bodyPr wrap="none">
            <a:spAutoFit/>
          </a:bodyPr>
          <a:lstStyle/>
          <a:p>
            <a:r>
              <a:rPr lang="es-ES"/>
              <a:t>RNA</a:t>
            </a:r>
          </a:p>
        </p:txBody>
      </p:sp>
      <p:pic>
        <p:nvPicPr>
          <p:cNvPr id="34825" name="Picture 4"/>
          <p:cNvPicPr>
            <a:picLocks noChangeAspect="1" noChangeArrowheads="1"/>
          </p:cNvPicPr>
          <p:nvPr/>
        </p:nvPicPr>
        <p:blipFill>
          <a:blip r:embed="rId4"/>
          <a:srcRect/>
          <a:stretch>
            <a:fillRect/>
          </a:stretch>
        </p:blipFill>
        <p:spPr bwMode="auto">
          <a:xfrm>
            <a:off x="1785938" y="3071813"/>
            <a:ext cx="6196012" cy="785812"/>
          </a:xfrm>
          <a:prstGeom prst="rect">
            <a:avLst/>
          </a:prstGeom>
          <a:noFill/>
          <a:ln w="9525">
            <a:noFill/>
            <a:miter lim="800000"/>
            <a:headEnd/>
            <a:tailEnd/>
          </a:ln>
        </p:spPr>
      </p:pic>
      <p:pic>
        <p:nvPicPr>
          <p:cNvPr id="34826" name="Picture 5"/>
          <p:cNvPicPr>
            <a:picLocks noChangeAspect="1" noChangeArrowheads="1"/>
          </p:cNvPicPr>
          <p:nvPr/>
        </p:nvPicPr>
        <p:blipFill>
          <a:blip r:embed="rId5"/>
          <a:srcRect/>
          <a:stretch>
            <a:fillRect/>
          </a:stretch>
        </p:blipFill>
        <p:spPr bwMode="auto">
          <a:xfrm>
            <a:off x="8001024" y="3071810"/>
            <a:ext cx="857250" cy="823912"/>
          </a:xfrm>
          <a:prstGeom prst="rect">
            <a:avLst/>
          </a:prstGeom>
          <a:noFill/>
          <a:ln w="9525">
            <a:noFill/>
            <a:miter lim="800000"/>
            <a:headEnd/>
            <a:tailEnd/>
          </a:ln>
        </p:spPr>
      </p:pic>
      <p:sp>
        <p:nvSpPr>
          <p:cNvPr id="34827" name="15 Rectángulo"/>
          <p:cNvSpPr>
            <a:spLocks noChangeArrowheads="1"/>
          </p:cNvSpPr>
          <p:nvPr/>
        </p:nvSpPr>
        <p:spPr bwMode="auto">
          <a:xfrm>
            <a:off x="2214563" y="3071813"/>
            <a:ext cx="1427162" cy="338137"/>
          </a:xfrm>
          <a:prstGeom prst="rect">
            <a:avLst/>
          </a:prstGeom>
          <a:noFill/>
          <a:ln w="9525">
            <a:noFill/>
            <a:miter lim="800000"/>
            <a:headEnd/>
            <a:tailEnd/>
          </a:ln>
        </p:spPr>
        <p:txBody>
          <a:bodyPr wrap="none">
            <a:spAutoFit/>
          </a:bodyPr>
          <a:lstStyle/>
          <a:p>
            <a:r>
              <a:rPr lang="es-ES" sz="1600"/>
              <a:t>RIBOSOMAS</a:t>
            </a:r>
          </a:p>
        </p:txBody>
      </p:sp>
      <p:sp>
        <p:nvSpPr>
          <p:cNvPr id="34828" name="16 Rectángulo"/>
          <p:cNvSpPr>
            <a:spLocks noChangeArrowheads="1"/>
          </p:cNvSpPr>
          <p:nvPr/>
        </p:nvSpPr>
        <p:spPr bwMode="auto">
          <a:xfrm>
            <a:off x="1714500" y="3571875"/>
            <a:ext cx="1120775" cy="307975"/>
          </a:xfrm>
          <a:prstGeom prst="rect">
            <a:avLst/>
          </a:prstGeom>
          <a:noFill/>
          <a:ln w="9525">
            <a:noFill/>
            <a:miter lim="800000"/>
            <a:headEnd/>
            <a:tailEnd/>
          </a:ln>
        </p:spPr>
        <p:txBody>
          <a:bodyPr wrap="none">
            <a:spAutoFit/>
          </a:bodyPr>
          <a:lstStyle/>
          <a:p>
            <a:r>
              <a:rPr lang="es-ES" sz="1400"/>
              <a:t>Aminoácido</a:t>
            </a:r>
          </a:p>
        </p:txBody>
      </p:sp>
      <p:pic>
        <p:nvPicPr>
          <p:cNvPr id="34829" name="Picture 6"/>
          <p:cNvPicPr>
            <a:picLocks noChangeAspect="1" noChangeArrowheads="1"/>
          </p:cNvPicPr>
          <p:nvPr/>
        </p:nvPicPr>
        <p:blipFill>
          <a:blip r:embed="rId6"/>
          <a:srcRect/>
          <a:stretch>
            <a:fillRect/>
          </a:stretch>
        </p:blipFill>
        <p:spPr bwMode="auto">
          <a:xfrm>
            <a:off x="2714625" y="3500438"/>
            <a:ext cx="500063" cy="155575"/>
          </a:xfrm>
          <a:prstGeom prst="rect">
            <a:avLst/>
          </a:prstGeom>
          <a:noFill/>
          <a:ln w="9525">
            <a:noFill/>
            <a:miter lim="800000"/>
            <a:headEnd/>
            <a:tailEnd/>
          </a:ln>
        </p:spPr>
      </p:pic>
      <p:pic>
        <p:nvPicPr>
          <p:cNvPr id="34830" name="Picture 7"/>
          <p:cNvPicPr>
            <a:picLocks noChangeAspect="1" noChangeArrowheads="1"/>
          </p:cNvPicPr>
          <p:nvPr/>
        </p:nvPicPr>
        <p:blipFill>
          <a:blip r:embed="rId7"/>
          <a:srcRect/>
          <a:stretch>
            <a:fillRect/>
          </a:stretch>
        </p:blipFill>
        <p:spPr bwMode="auto">
          <a:xfrm>
            <a:off x="2714625" y="3500438"/>
            <a:ext cx="304800" cy="214312"/>
          </a:xfrm>
          <a:prstGeom prst="rect">
            <a:avLst/>
          </a:prstGeom>
          <a:noFill/>
          <a:ln w="9525">
            <a:noFill/>
            <a:miter lim="800000"/>
            <a:headEnd/>
            <a:tailEnd/>
          </a:ln>
        </p:spPr>
      </p:pic>
      <p:sp>
        <p:nvSpPr>
          <p:cNvPr id="34831" name="19 Rectángulo"/>
          <p:cNvSpPr>
            <a:spLocks noChangeArrowheads="1"/>
          </p:cNvSpPr>
          <p:nvPr/>
        </p:nvSpPr>
        <p:spPr bwMode="auto">
          <a:xfrm>
            <a:off x="3143250" y="3571875"/>
            <a:ext cx="1863725" cy="338138"/>
          </a:xfrm>
          <a:prstGeom prst="rect">
            <a:avLst/>
          </a:prstGeom>
          <a:noFill/>
          <a:ln w="9525">
            <a:noFill/>
            <a:miter lim="800000"/>
            <a:headEnd/>
            <a:tailEnd/>
          </a:ln>
        </p:spPr>
        <p:txBody>
          <a:bodyPr>
            <a:spAutoFit/>
          </a:bodyPr>
          <a:lstStyle/>
          <a:p>
            <a:r>
              <a:rPr lang="es-ES" sz="1600"/>
              <a:t>Proteína mRNA</a:t>
            </a:r>
          </a:p>
        </p:txBody>
      </p:sp>
      <p:pic>
        <p:nvPicPr>
          <p:cNvPr id="34832" name="Picture 7"/>
          <p:cNvPicPr>
            <a:picLocks noChangeAspect="1" noChangeArrowheads="1"/>
          </p:cNvPicPr>
          <p:nvPr/>
        </p:nvPicPr>
        <p:blipFill>
          <a:blip r:embed="rId7"/>
          <a:srcRect/>
          <a:stretch>
            <a:fillRect/>
          </a:stretch>
        </p:blipFill>
        <p:spPr bwMode="auto">
          <a:xfrm>
            <a:off x="5286375" y="3786188"/>
            <a:ext cx="304800" cy="214312"/>
          </a:xfrm>
          <a:prstGeom prst="rect">
            <a:avLst/>
          </a:prstGeom>
          <a:noFill/>
          <a:ln w="9525">
            <a:noFill/>
            <a:miter lim="800000"/>
            <a:headEnd/>
            <a:tailEnd/>
          </a:ln>
        </p:spPr>
      </p:pic>
      <p:pic>
        <p:nvPicPr>
          <p:cNvPr id="34833" name="Picture 7"/>
          <p:cNvPicPr>
            <a:picLocks noChangeAspect="1" noChangeArrowheads="1"/>
          </p:cNvPicPr>
          <p:nvPr/>
        </p:nvPicPr>
        <p:blipFill>
          <a:blip r:embed="rId7"/>
          <a:srcRect/>
          <a:stretch>
            <a:fillRect/>
          </a:stretch>
        </p:blipFill>
        <p:spPr bwMode="auto">
          <a:xfrm>
            <a:off x="5357813" y="3714750"/>
            <a:ext cx="304800" cy="214313"/>
          </a:xfrm>
          <a:prstGeom prst="rect">
            <a:avLst/>
          </a:prstGeom>
          <a:noFill/>
          <a:ln w="9525">
            <a:noFill/>
            <a:miter lim="800000"/>
            <a:headEnd/>
            <a:tailEnd/>
          </a:ln>
        </p:spPr>
      </p:pic>
      <p:pic>
        <p:nvPicPr>
          <p:cNvPr id="34834" name="Picture 7"/>
          <p:cNvPicPr>
            <a:picLocks noChangeAspect="1" noChangeArrowheads="1"/>
          </p:cNvPicPr>
          <p:nvPr/>
        </p:nvPicPr>
        <p:blipFill>
          <a:blip r:embed="rId7"/>
          <a:srcRect/>
          <a:stretch>
            <a:fillRect/>
          </a:stretch>
        </p:blipFill>
        <p:spPr bwMode="auto">
          <a:xfrm>
            <a:off x="5429250" y="3714750"/>
            <a:ext cx="304800" cy="214313"/>
          </a:xfrm>
          <a:prstGeom prst="rect">
            <a:avLst/>
          </a:prstGeom>
          <a:noFill/>
          <a:ln w="9525">
            <a:noFill/>
            <a:miter lim="800000"/>
            <a:headEnd/>
            <a:tailEnd/>
          </a:ln>
        </p:spPr>
      </p:pic>
      <p:pic>
        <p:nvPicPr>
          <p:cNvPr id="34835" name="Picture 7"/>
          <p:cNvPicPr>
            <a:picLocks noChangeAspect="1" noChangeArrowheads="1"/>
          </p:cNvPicPr>
          <p:nvPr/>
        </p:nvPicPr>
        <p:blipFill>
          <a:blip r:embed="rId7"/>
          <a:srcRect/>
          <a:stretch>
            <a:fillRect/>
          </a:stretch>
        </p:blipFill>
        <p:spPr bwMode="auto">
          <a:xfrm>
            <a:off x="5715000" y="3500438"/>
            <a:ext cx="304800" cy="214312"/>
          </a:xfrm>
          <a:prstGeom prst="rect">
            <a:avLst/>
          </a:prstGeom>
          <a:noFill/>
          <a:ln w="9525">
            <a:noFill/>
            <a:miter lim="800000"/>
            <a:headEnd/>
            <a:tailEnd/>
          </a:ln>
        </p:spPr>
      </p:pic>
      <p:pic>
        <p:nvPicPr>
          <p:cNvPr id="34836" name="Picture 7"/>
          <p:cNvPicPr>
            <a:picLocks noChangeAspect="1" noChangeArrowheads="1"/>
          </p:cNvPicPr>
          <p:nvPr/>
        </p:nvPicPr>
        <p:blipFill>
          <a:blip r:embed="rId7"/>
          <a:srcRect/>
          <a:stretch>
            <a:fillRect/>
          </a:stretch>
        </p:blipFill>
        <p:spPr bwMode="auto">
          <a:xfrm>
            <a:off x="5572125" y="3571875"/>
            <a:ext cx="304800" cy="214313"/>
          </a:xfrm>
          <a:prstGeom prst="rect">
            <a:avLst/>
          </a:prstGeom>
          <a:noFill/>
          <a:ln w="9525">
            <a:noFill/>
            <a:miter lim="800000"/>
            <a:headEnd/>
            <a:tailEnd/>
          </a:ln>
        </p:spPr>
      </p:pic>
      <p:pic>
        <p:nvPicPr>
          <p:cNvPr id="34837" name="Picture 8"/>
          <p:cNvPicPr>
            <a:picLocks noChangeAspect="1" noChangeArrowheads="1"/>
          </p:cNvPicPr>
          <p:nvPr/>
        </p:nvPicPr>
        <p:blipFill>
          <a:blip r:embed="rId8"/>
          <a:srcRect/>
          <a:stretch>
            <a:fillRect/>
          </a:stretch>
        </p:blipFill>
        <p:spPr bwMode="auto">
          <a:xfrm>
            <a:off x="5715000" y="3143250"/>
            <a:ext cx="307975" cy="317500"/>
          </a:xfrm>
          <a:prstGeom prst="rect">
            <a:avLst/>
          </a:prstGeom>
          <a:noFill/>
          <a:ln w="9525">
            <a:noFill/>
            <a:miter lim="800000"/>
            <a:headEnd/>
            <a:tailEnd/>
          </a:ln>
        </p:spPr>
      </p:pic>
      <p:sp>
        <p:nvSpPr>
          <p:cNvPr id="34838" name="28 Rectángulo"/>
          <p:cNvSpPr>
            <a:spLocks noChangeArrowheads="1"/>
          </p:cNvSpPr>
          <p:nvPr/>
        </p:nvSpPr>
        <p:spPr bwMode="auto">
          <a:xfrm>
            <a:off x="5214938" y="2571750"/>
            <a:ext cx="1714500" cy="523875"/>
          </a:xfrm>
          <a:prstGeom prst="rect">
            <a:avLst/>
          </a:prstGeom>
          <a:noFill/>
          <a:ln w="9525">
            <a:noFill/>
            <a:miter lim="800000"/>
            <a:headEnd/>
            <a:tailEnd/>
          </a:ln>
        </p:spPr>
        <p:txBody>
          <a:bodyPr>
            <a:spAutoFit/>
          </a:bodyPr>
          <a:lstStyle/>
          <a:p>
            <a:r>
              <a:rPr lang="es-ES" sz="1400"/>
              <a:t>CODON  STOP </a:t>
            </a:r>
          </a:p>
          <a:p>
            <a:r>
              <a:rPr lang="es-ES" sz="1400"/>
              <a:t>TERMINAL</a:t>
            </a:r>
          </a:p>
        </p:txBody>
      </p:sp>
      <p:sp>
        <p:nvSpPr>
          <p:cNvPr id="34839" name="29 Rectángulo"/>
          <p:cNvSpPr>
            <a:spLocks noChangeArrowheads="1"/>
          </p:cNvSpPr>
          <p:nvPr/>
        </p:nvSpPr>
        <p:spPr bwMode="auto">
          <a:xfrm>
            <a:off x="7072332" y="3857628"/>
            <a:ext cx="2071668" cy="338554"/>
          </a:xfrm>
          <a:prstGeom prst="rect">
            <a:avLst/>
          </a:prstGeom>
          <a:noFill/>
          <a:ln w="9525">
            <a:noFill/>
            <a:miter lim="800000"/>
            <a:headEnd/>
            <a:tailEnd/>
          </a:ln>
        </p:spPr>
        <p:txBody>
          <a:bodyPr wrap="square">
            <a:spAutoFit/>
          </a:bodyPr>
          <a:lstStyle/>
          <a:p>
            <a:r>
              <a:rPr lang="es-ES" sz="1600" dirty="0"/>
              <a:t>Proteína completa</a:t>
            </a:r>
          </a:p>
        </p:txBody>
      </p:sp>
      <p:sp>
        <p:nvSpPr>
          <p:cNvPr id="31" name="30 CuadroTexto"/>
          <p:cNvSpPr txBox="1"/>
          <p:nvPr/>
        </p:nvSpPr>
        <p:spPr>
          <a:xfrm>
            <a:off x="0" y="0"/>
            <a:ext cx="4214813" cy="584200"/>
          </a:xfrm>
          <a:prstGeom prst="rect">
            <a:avLst/>
          </a:prstGeom>
          <a:solidFill>
            <a:srgbClr val="FFFFFF"/>
          </a:solidFill>
        </p:spPr>
        <p:txBody>
          <a:bodyPr>
            <a:spAutoFit/>
          </a:bodyPr>
          <a:lstStyle/>
          <a:p>
            <a:pPr>
              <a:defRPr/>
            </a:pPr>
            <a:r>
              <a:rPr lang="es-ES" sz="3200" b="1" dirty="0">
                <a:solidFill>
                  <a:schemeClr val="accent2">
                    <a:lumMod val="50000"/>
                  </a:schemeClr>
                </a:solidFill>
                <a:latin typeface="Arial" charset="0"/>
              </a:rPr>
              <a:t>PTC 124 (Ataluren®)</a:t>
            </a:r>
          </a:p>
        </p:txBody>
      </p:sp>
      <p:pic>
        <p:nvPicPr>
          <p:cNvPr id="34841" name="Picture 31"/>
          <p:cNvPicPr>
            <a:picLocks noChangeAspect="1" noChangeArrowheads="1"/>
          </p:cNvPicPr>
          <p:nvPr/>
        </p:nvPicPr>
        <p:blipFill>
          <a:blip r:embed="rId9"/>
          <a:srcRect/>
          <a:stretch>
            <a:fillRect/>
          </a:stretch>
        </p:blipFill>
        <p:spPr bwMode="auto">
          <a:xfrm>
            <a:off x="0" y="4214813"/>
            <a:ext cx="7786688" cy="1214437"/>
          </a:xfrm>
          <a:prstGeom prst="rect">
            <a:avLst/>
          </a:prstGeom>
          <a:noFill/>
          <a:ln w="9525">
            <a:noFill/>
            <a:miter lim="800000"/>
            <a:headEnd/>
            <a:tailEnd/>
          </a:ln>
        </p:spPr>
      </p:pic>
      <p:pic>
        <p:nvPicPr>
          <p:cNvPr id="34842" name="Picture 32"/>
          <p:cNvPicPr>
            <a:picLocks noChangeAspect="1" noChangeArrowheads="1"/>
          </p:cNvPicPr>
          <p:nvPr/>
        </p:nvPicPr>
        <p:blipFill>
          <a:blip r:embed="rId10"/>
          <a:srcRect/>
          <a:stretch>
            <a:fillRect/>
          </a:stretch>
        </p:blipFill>
        <p:spPr bwMode="auto">
          <a:xfrm>
            <a:off x="928688" y="4786313"/>
            <a:ext cx="504825" cy="323850"/>
          </a:xfrm>
          <a:prstGeom prst="rect">
            <a:avLst/>
          </a:prstGeom>
          <a:noFill/>
          <a:ln w="9525">
            <a:noFill/>
            <a:miter lim="800000"/>
            <a:headEnd/>
            <a:tailEnd/>
          </a:ln>
        </p:spPr>
      </p:pic>
      <p:pic>
        <p:nvPicPr>
          <p:cNvPr id="34843" name="Picture 33"/>
          <p:cNvPicPr>
            <a:picLocks noChangeAspect="1" noChangeArrowheads="1"/>
          </p:cNvPicPr>
          <p:nvPr/>
        </p:nvPicPr>
        <p:blipFill>
          <a:blip r:embed="rId11"/>
          <a:srcRect/>
          <a:stretch>
            <a:fillRect/>
          </a:stretch>
        </p:blipFill>
        <p:spPr bwMode="auto">
          <a:xfrm>
            <a:off x="857250" y="4857750"/>
            <a:ext cx="352425" cy="219075"/>
          </a:xfrm>
          <a:prstGeom prst="rect">
            <a:avLst/>
          </a:prstGeom>
          <a:noFill/>
          <a:ln w="9525">
            <a:noFill/>
            <a:miter lim="800000"/>
            <a:headEnd/>
            <a:tailEnd/>
          </a:ln>
        </p:spPr>
      </p:pic>
      <p:pic>
        <p:nvPicPr>
          <p:cNvPr id="34844" name="Picture 34"/>
          <p:cNvPicPr>
            <a:picLocks noChangeAspect="1" noChangeArrowheads="1"/>
          </p:cNvPicPr>
          <p:nvPr/>
        </p:nvPicPr>
        <p:blipFill>
          <a:blip r:embed="rId7"/>
          <a:srcRect/>
          <a:stretch>
            <a:fillRect/>
          </a:stretch>
        </p:blipFill>
        <p:spPr bwMode="auto">
          <a:xfrm>
            <a:off x="785813" y="5000625"/>
            <a:ext cx="257175" cy="180975"/>
          </a:xfrm>
          <a:prstGeom prst="rect">
            <a:avLst/>
          </a:prstGeom>
          <a:noFill/>
          <a:ln w="9525">
            <a:noFill/>
            <a:miter lim="800000"/>
            <a:headEnd/>
            <a:tailEnd/>
          </a:ln>
        </p:spPr>
      </p:pic>
      <p:pic>
        <p:nvPicPr>
          <p:cNvPr id="34845" name="Picture 35"/>
          <p:cNvPicPr>
            <a:picLocks noChangeAspect="1" noChangeArrowheads="1"/>
          </p:cNvPicPr>
          <p:nvPr/>
        </p:nvPicPr>
        <p:blipFill>
          <a:blip r:embed="rId12"/>
          <a:srcRect/>
          <a:stretch>
            <a:fillRect/>
          </a:stretch>
        </p:blipFill>
        <p:spPr bwMode="auto">
          <a:xfrm>
            <a:off x="3214688" y="4500563"/>
            <a:ext cx="268287" cy="276225"/>
          </a:xfrm>
          <a:prstGeom prst="rect">
            <a:avLst/>
          </a:prstGeom>
          <a:noFill/>
          <a:ln w="9525">
            <a:noFill/>
            <a:miter lim="800000"/>
            <a:headEnd/>
            <a:tailEnd/>
          </a:ln>
        </p:spPr>
      </p:pic>
      <p:pic>
        <p:nvPicPr>
          <p:cNvPr id="34846" name="Picture 36"/>
          <p:cNvPicPr>
            <a:picLocks noChangeAspect="1" noChangeArrowheads="1"/>
          </p:cNvPicPr>
          <p:nvPr/>
        </p:nvPicPr>
        <p:blipFill>
          <a:blip r:embed="rId7"/>
          <a:srcRect/>
          <a:stretch>
            <a:fillRect/>
          </a:stretch>
        </p:blipFill>
        <p:spPr bwMode="auto">
          <a:xfrm>
            <a:off x="3143250" y="4857750"/>
            <a:ext cx="257175" cy="180975"/>
          </a:xfrm>
          <a:prstGeom prst="rect">
            <a:avLst/>
          </a:prstGeom>
          <a:noFill/>
          <a:ln w="9525">
            <a:noFill/>
            <a:miter lim="800000"/>
            <a:headEnd/>
            <a:tailEnd/>
          </a:ln>
        </p:spPr>
      </p:pic>
      <p:pic>
        <p:nvPicPr>
          <p:cNvPr id="34847" name="Picture 37"/>
          <p:cNvPicPr>
            <a:picLocks noChangeAspect="1" noChangeArrowheads="1"/>
          </p:cNvPicPr>
          <p:nvPr/>
        </p:nvPicPr>
        <p:blipFill>
          <a:blip r:embed="rId7"/>
          <a:srcRect/>
          <a:stretch>
            <a:fillRect/>
          </a:stretch>
        </p:blipFill>
        <p:spPr bwMode="auto">
          <a:xfrm>
            <a:off x="3143250" y="4929188"/>
            <a:ext cx="257175" cy="180975"/>
          </a:xfrm>
          <a:prstGeom prst="rect">
            <a:avLst/>
          </a:prstGeom>
          <a:noFill/>
          <a:ln w="9525">
            <a:noFill/>
            <a:miter lim="800000"/>
            <a:headEnd/>
            <a:tailEnd/>
          </a:ln>
        </p:spPr>
      </p:pic>
      <p:pic>
        <p:nvPicPr>
          <p:cNvPr id="34848" name="Picture 38"/>
          <p:cNvPicPr>
            <a:picLocks noChangeAspect="1" noChangeArrowheads="1"/>
          </p:cNvPicPr>
          <p:nvPr/>
        </p:nvPicPr>
        <p:blipFill>
          <a:blip r:embed="rId7"/>
          <a:srcRect/>
          <a:stretch>
            <a:fillRect/>
          </a:stretch>
        </p:blipFill>
        <p:spPr bwMode="auto">
          <a:xfrm>
            <a:off x="2928938" y="5000625"/>
            <a:ext cx="257175" cy="180975"/>
          </a:xfrm>
          <a:prstGeom prst="rect">
            <a:avLst/>
          </a:prstGeom>
          <a:noFill/>
          <a:ln w="9525">
            <a:noFill/>
            <a:miter lim="800000"/>
            <a:headEnd/>
            <a:tailEnd/>
          </a:ln>
        </p:spPr>
      </p:pic>
      <p:pic>
        <p:nvPicPr>
          <p:cNvPr id="34849" name="Picture 39"/>
          <p:cNvPicPr>
            <a:picLocks noChangeAspect="1" noChangeArrowheads="1"/>
          </p:cNvPicPr>
          <p:nvPr/>
        </p:nvPicPr>
        <p:blipFill>
          <a:blip r:embed="rId7"/>
          <a:srcRect/>
          <a:stretch>
            <a:fillRect/>
          </a:stretch>
        </p:blipFill>
        <p:spPr bwMode="auto">
          <a:xfrm>
            <a:off x="3071813" y="4929188"/>
            <a:ext cx="257175" cy="180975"/>
          </a:xfrm>
          <a:prstGeom prst="rect">
            <a:avLst/>
          </a:prstGeom>
          <a:noFill/>
          <a:ln w="9525">
            <a:noFill/>
            <a:miter lim="800000"/>
            <a:headEnd/>
            <a:tailEnd/>
          </a:ln>
        </p:spPr>
      </p:pic>
      <p:pic>
        <p:nvPicPr>
          <p:cNvPr id="34850" name="Picture 8"/>
          <p:cNvPicPr>
            <a:picLocks noChangeAspect="1" noChangeArrowheads="1"/>
          </p:cNvPicPr>
          <p:nvPr/>
        </p:nvPicPr>
        <p:blipFill>
          <a:blip r:embed="rId8"/>
          <a:srcRect/>
          <a:stretch>
            <a:fillRect/>
          </a:stretch>
        </p:blipFill>
        <p:spPr bwMode="auto">
          <a:xfrm>
            <a:off x="4714875" y="4500563"/>
            <a:ext cx="307975" cy="317500"/>
          </a:xfrm>
          <a:prstGeom prst="rect">
            <a:avLst/>
          </a:prstGeom>
          <a:noFill/>
          <a:ln w="9525">
            <a:noFill/>
            <a:miter lim="800000"/>
            <a:headEnd/>
            <a:tailEnd/>
          </a:ln>
        </p:spPr>
      </p:pic>
      <p:pic>
        <p:nvPicPr>
          <p:cNvPr id="34851" name="Picture 41"/>
          <p:cNvPicPr>
            <a:picLocks noChangeAspect="1" noChangeArrowheads="1"/>
          </p:cNvPicPr>
          <p:nvPr/>
        </p:nvPicPr>
        <p:blipFill>
          <a:blip r:embed="rId13"/>
          <a:srcRect/>
          <a:stretch>
            <a:fillRect/>
          </a:stretch>
        </p:blipFill>
        <p:spPr bwMode="auto">
          <a:xfrm>
            <a:off x="8001024" y="4429132"/>
            <a:ext cx="714375" cy="836613"/>
          </a:xfrm>
          <a:prstGeom prst="rect">
            <a:avLst/>
          </a:prstGeom>
          <a:noFill/>
          <a:ln w="9525">
            <a:noFill/>
            <a:miter lim="800000"/>
            <a:headEnd/>
            <a:tailEnd/>
          </a:ln>
        </p:spPr>
      </p:pic>
      <p:sp>
        <p:nvSpPr>
          <p:cNvPr id="34852" name="46 CuadroTexto"/>
          <p:cNvSpPr txBox="1">
            <a:spLocks noChangeArrowheads="1"/>
          </p:cNvSpPr>
          <p:nvPr/>
        </p:nvSpPr>
        <p:spPr bwMode="auto">
          <a:xfrm>
            <a:off x="7786688" y="5214950"/>
            <a:ext cx="1357312" cy="369888"/>
          </a:xfrm>
          <a:prstGeom prst="rect">
            <a:avLst/>
          </a:prstGeom>
          <a:noFill/>
          <a:ln w="9525">
            <a:noFill/>
            <a:miter lim="800000"/>
            <a:headEnd/>
            <a:tailEnd/>
          </a:ln>
        </p:spPr>
        <p:txBody>
          <a:bodyPr>
            <a:spAutoFit/>
          </a:bodyPr>
          <a:lstStyle/>
          <a:p>
            <a:r>
              <a:rPr lang="es-ES" dirty="0"/>
              <a:t>Incompleta</a:t>
            </a:r>
          </a:p>
        </p:txBody>
      </p:sp>
      <p:cxnSp>
        <p:nvCxnSpPr>
          <p:cNvPr id="49" name="48 Conector recto de flecha"/>
          <p:cNvCxnSpPr/>
          <p:nvPr/>
        </p:nvCxnSpPr>
        <p:spPr>
          <a:xfrm>
            <a:off x="3214688" y="5286375"/>
            <a:ext cx="450056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54" name="39 CuadroTexto"/>
          <p:cNvSpPr txBox="1">
            <a:spLocks noChangeArrowheads="1"/>
          </p:cNvSpPr>
          <p:nvPr/>
        </p:nvSpPr>
        <p:spPr bwMode="auto">
          <a:xfrm>
            <a:off x="285750" y="5572125"/>
            <a:ext cx="8643968" cy="1077218"/>
          </a:xfrm>
          <a:prstGeom prst="rect">
            <a:avLst/>
          </a:prstGeom>
          <a:noFill/>
          <a:ln w="9525">
            <a:noFill/>
            <a:miter lim="800000"/>
            <a:headEnd/>
            <a:tailEnd/>
          </a:ln>
        </p:spPr>
        <p:txBody>
          <a:bodyPr wrap="square">
            <a:spAutoFit/>
          </a:bodyPr>
          <a:lstStyle/>
          <a:p>
            <a:r>
              <a:rPr lang="es-ES" sz="2000" b="1" dirty="0"/>
              <a:t>Mutación Puntual </a:t>
            </a:r>
            <a:r>
              <a:rPr lang="es-ES" sz="2000" b="1" dirty="0" smtClean="0"/>
              <a:t>sin sentido, por </a:t>
            </a:r>
            <a:r>
              <a:rPr lang="es-ES" sz="2000" b="1" i="1" dirty="0" smtClean="0"/>
              <a:t>stop </a:t>
            </a:r>
            <a:r>
              <a:rPr lang="es-ES" sz="2000" b="1" i="1" dirty="0"/>
              <a:t>prematuro </a:t>
            </a:r>
            <a:r>
              <a:rPr lang="es-ES" sz="2400" b="1" i="1" dirty="0"/>
              <a:t>→ </a:t>
            </a:r>
            <a:r>
              <a:rPr lang="es-ES" sz="2000" b="1" i="1" dirty="0"/>
              <a:t>proteína </a:t>
            </a:r>
            <a:r>
              <a:rPr lang="es-ES" sz="2000" b="1" i="1" dirty="0" smtClean="0"/>
              <a:t> truncada.</a:t>
            </a:r>
          </a:p>
          <a:p>
            <a:r>
              <a:rPr lang="es-ES" sz="2000" b="1" i="1" dirty="0" smtClean="0"/>
              <a:t>			        </a:t>
            </a:r>
            <a:r>
              <a:rPr lang="es-ES" sz="2000" b="1" i="1" dirty="0" smtClean="0">
                <a:solidFill>
                  <a:srgbClr val="3333CC"/>
                </a:solidFill>
              </a:rPr>
              <a:t>13% afectados DMD	</a:t>
            </a:r>
            <a:r>
              <a:rPr lang="es-ES" sz="2000" b="1" i="1" dirty="0" smtClean="0"/>
              <a:t>      </a:t>
            </a:r>
          </a:p>
          <a:p>
            <a:r>
              <a:rPr lang="es-ES" sz="2000" dirty="0" smtClean="0"/>
              <a:t>       UAA</a:t>
            </a:r>
            <a:r>
              <a:rPr lang="es-ES" sz="2000" dirty="0"/>
              <a:t>, UAG, UGA	</a:t>
            </a:r>
          </a:p>
        </p:txBody>
      </p:sp>
      <p:pic>
        <p:nvPicPr>
          <p:cNvPr id="34855" name="Picture 35"/>
          <p:cNvPicPr>
            <a:picLocks noChangeAspect="1" noChangeArrowheads="1"/>
          </p:cNvPicPr>
          <p:nvPr/>
        </p:nvPicPr>
        <p:blipFill>
          <a:blip r:embed="rId12"/>
          <a:srcRect/>
          <a:stretch>
            <a:fillRect/>
          </a:stretch>
        </p:blipFill>
        <p:spPr bwMode="auto">
          <a:xfrm>
            <a:off x="428625" y="6286500"/>
            <a:ext cx="268288" cy="276225"/>
          </a:xfrm>
          <a:prstGeom prst="rect">
            <a:avLst/>
          </a:prstGeom>
          <a:noFill/>
          <a:ln w="9525">
            <a:noFill/>
            <a:miter lim="800000"/>
            <a:headEnd/>
            <a:tailEnd/>
          </a:ln>
        </p:spPr>
      </p:pic>
      <p:sp>
        <p:nvSpPr>
          <p:cNvPr id="40" name="39 Rectángulo"/>
          <p:cNvSpPr/>
          <p:nvPr/>
        </p:nvSpPr>
        <p:spPr>
          <a:xfrm>
            <a:off x="357158" y="5572140"/>
            <a:ext cx="3143272" cy="500066"/>
          </a:xfrm>
          <a:prstGeom prst="rect">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sp>
        <p:nvSpPr>
          <p:cNvPr id="10" name="9 Título"/>
          <p:cNvSpPr>
            <a:spLocks noGrp="1"/>
          </p:cNvSpPr>
          <p:nvPr>
            <p:ph type="title"/>
          </p:nvPr>
        </p:nvSpPr>
        <p:spPr/>
        <p:txBody>
          <a:bodyPr/>
          <a:lstStyle/>
          <a:p>
            <a:r>
              <a:rPr lang="es-ES" dirty="0" smtClean="0"/>
              <a:t>Duchenne: ATALUREN</a:t>
            </a:r>
            <a:endParaRPr lang="es-ES" dirty="0"/>
          </a:p>
        </p:txBody>
      </p:sp>
      <p:pic>
        <p:nvPicPr>
          <p:cNvPr id="12" name="Picture 6" descr="ptc_technology"/>
          <p:cNvPicPr>
            <a:picLocks noGrp="1" noChangeAspect="1" noChangeArrowheads="1"/>
          </p:cNvPicPr>
          <p:nvPr>
            <p:ph idx="1"/>
          </p:nvPr>
        </p:nvPicPr>
        <p:blipFill>
          <a:blip r:embed="rId8"/>
          <a:srcRect/>
          <a:stretch>
            <a:fillRect/>
          </a:stretch>
        </p:blipFill>
        <p:spPr bwMode="auto">
          <a:xfrm>
            <a:off x="2000232" y="1285860"/>
            <a:ext cx="5861048" cy="4214142"/>
          </a:xfrm>
          <a:prstGeom prst="rect">
            <a:avLst/>
          </a:prstGeom>
          <a:noFill/>
        </p:spPr>
      </p:pic>
      <p:sp>
        <p:nvSpPr>
          <p:cNvPr id="13" name="12 Rectángulo"/>
          <p:cNvSpPr/>
          <p:nvPr/>
        </p:nvSpPr>
        <p:spPr>
          <a:xfrm>
            <a:off x="2000232" y="5143512"/>
            <a:ext cx="3405676" cy="369332"/>
          </a:xfrm>
          <a:prstGeom prst="rect">
            <a:avLst/>
          </a:prstGeom>
        </p:spPr>
        <p:txBody>
          <a:bodyPr wrap="none">
            <a:spAutoFit/>
          </a:bodyPr>
          <a:lstStyle/>
          <a:p>
            <a:r>
              <a:rPr lang="es-ES" i="1" dirty="0" err="1" smtClean="0"/>
              <a:t>Cortesia</a:t>
            </a:r>
            <a:r>
              <a:rPr lang="es-ES" i="1" dirty="0" smtClean="0"/>
              <a:t> de PTC </a:t>
            </a:r>
            <a:r>
              <a:rPr lang="es-ES" i="1" dirty="0" err="1" smtClean="0"/>
              <a:t>Therapeutics</a:t>
            </a:r>
            <a:r>
              <a:rPr lang="es-ES" i="1" dirty="0" smtClean="0"/>
              <a:t> 2009</a:t>
            </a:r>
            <a:endParaRPr lang="es-ES" i="1" dirty="0"/>
          </a:p>
        </p:txBody>
      </p:sp>
      <p:sp>
        <p:nvSpPr>
          <p:cNvPr id="11" name="10 CuadroTexto"/>
          <p:cNvSpPr txBox="1"/>
          <p:nvPr/>
        </p:nvSpPr>
        <p:spPr>
          <a:xfrm>
            <a:off x="1214414" y="5643578"/>
            <a:ext cx="7572428" cy="461665"/>
          </a:xfrm>
          <a:prstGeom prst="rect">
            <a:avLst/>
          </a:prstGeom>
          <a:noFill/>
        </p:spPr>
        <p:txBody>
          <a:bodyPr wrap="square" rtlCol="0">
            <a:spAutoFit/>
          </a:bodyPr>
          <a:lstStyle/>
          <a:p>
            <a:r>
              <a:rPr lang="es-ES" sz="2400" dirty="0" smtClean="0"/>
              <a:t>Ignora la señal de </a:t>
            </a:r>
            <a:r>
              <a:rPr lang="es-ES" sz="2400" b="1" dirty="0" smtClean="0"/>
              <a:t>stop prematura </a:t>
            </a:r>
            <a:r>
              <a:rPr lang="es-ES" sz="2400" dirty="0" smtClean="0"/>
              <a:t>→ PROTEÍNA COMPLETA</a:t>
            </a:r>
            <a:endParaRPr lang="es-ES" sz="2400" dirty="0"/>
          </a:p>
        </p:txBody>
      </p:sp>
      <p:sp>
        <p:nvSpPr>
          <p:cNvPr id="14" name="13 Elipse"/>
          <p:cNvSpPr/>
          <p:nvPr/>
        </p:nvSpPr>
        <p:spPr>
          <a:xfrm>
            <a:off x="3714744" y="4143380"/>
            <a:ext cx="428628" cy="57150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Título"/>
          <p:cNvSpPr>
            <a:spLocks noGrp="1"/>
          </p:cNvSpPr>
          <p:nvPr>
            <p:ph type="title"/>
          </p:nvPr>
        </p:nvSpPr>
        <p:spPr/>
        <p:txBody>
          <a:bodyPr/>
          <a:lstStyle/>
          <a:p>
            <a:r>
              <a:rPr lang="es-ES" dirty="0" smtClean="0"/>
              <a:t>Duchenne: ATALUREN</a:t>
            </a:r>
            <a:endParaRPr lang="es-ES" dirty="0"/>
          </a:p>
        </p:txBody>
      </p:sp>
      <p:pic>
        <p:nvPicPr>
          <p:cNvPr id="9" name="Picture 34" descr="Untitled-6"/>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l="18309" t="18539" r="7780" b="5734"/>
          <a:stretch>
            <a:fillRect/>
          </a:stretch>
        </p:blipFill>
        <p:spPr bwMode="auto">
          <a:xfrm>
            <a:off x="1643042" y="1285860"/>
            <a:ext cx="6786610" cy="521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l="18309" t="18539" r="7780" b="5734"/>
          <a:stretch>
            <a:fillRect/>
          </a:stretch>
        </p:blipFill>
        <p:spPr bwMode="auto">
          <a:xfrm>
            <a:off x="1142976" y="1285860"/>
            <a:ext cx="6786610" cy="521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8" cstate="print"/>
          <a:srcRect l="2443" r="2890"/>
          <a:stretch>
            <a:fillRect/>
          </a:stretch>
        </p:blipFill>
        <p:spPr bwMode="auto">
          <a:xfrm>
            <a:off x="3143240" y="1571612"/>
            <a:ext cx="4452935" cy="4274788"/>
          </a:xfrm>
          <a:prstGeom prst="rect">
            <a:avLst/>
          </a:prstGeom>
          <a:noFill/>
          <a:ln w="9525">
            <a:noFill/>
            <a:miter lim="800000"/>
            <a:headEnd/>
            <a:tailEnd/>
          </a:ln>
          <a:effectLst/>
        </p:spPr>
      </p:pic>
      <p:sp>
        <p:nvSpPr>
          <p:cNvPr id="15" name="14 CuadroTexto"/>
          <p:cNvSpPr txBox="1"/>
          <p:nvPr/>
        </p:nvSpPr>
        <p:spPr>
          <a:xfrm>
            <a:off x="3857620" y="5929330"/>
            <a:ext cx="4429156" cy="369332"/>
          </a:xfrm>
          <a:prstGeom prst="rect">
            <a:avLst/>
          </a:prstGeom>
          <a:noFill/>
        </p:spPr>
        <p:txBody>
          <a:bodyPr wrap="square" rtlCol="0">
            <a:spAutoFit/>
          </a:bodyPr>
          <a:lstStyle/>
          <a:p>
            <a:r>
              <a:rPr lang="da-DK" dirty="0" smtClean="0"/>
              <a:t>Welch et al. </a:t>
            </a:r>
            <a:r>
              <a:rPr lang="da-DK" i="1" dirty="0" smtClean="0"/>
              <a:t>Nature, April 2007 </a:t>
            </a:r>
            <a:endParaRPr lang="es-ES" dirty="0"/>
          </a:p>
        </p:txBody>
      </p:sp>
      <p:sp>
        <p:nvSpPr>
          <p:cNvPr id="16" name="15 CuadroTexto"/>
          <p:cNvSpPr txBox="1"/>
          <p:nvPr/>
        </p:nvSpPr>
        <p:spPr>
          <a:xfrm>
            <a:off x="3071802" y="1214422"/>
            <a:ext cx="5072098" cy="369332"/>
          </a:xfrm>
          <a:prstGeom prst="rect">
            <a:avLst/>
          </a:prstGeom>
          <a:noFill/>
        </p:spPr>
        <p:txBody>
          <a:bodyPr wrap="square" rtlCol="0">
            <a:spAutoFit/>
          </a:bodyPr>
          <a:lstStyle/>
          <a:p>
            <a:r>
              <a:rPr lang="es-ES" dirty="0" smtClean="0"/>
              <a:t> Ratón sano         Ratón </a:t>
            </a:r>
            <a:r>
              <a:rPr lang="es-ES" dirty="0" err="1" smtClean="0"/>
              <a:t>mdx</a:t>
            </a:r>
            <a:r>
              <a:rPr lang="es-ES" dirty="0" smtClean="0"/>
              <a:t>	     Ratón </a:t>
            </a:r>
            <a:r>
              <a:rPr lang="es-ES" dirty="0" err="1" smtClean="0"/>
              <a:t>mdx</a:t>
            </a:r>
            <a:r>
              <a:rPr lang="es-ES" dirty="0" smtClean="0"/>
              <a:t> </a:t>
            </a:r>
            <a:r>
              <a:rPr lang="es-ES" dirty="0" err="1" smtClean="0"/>
              <a:t>Ataluren</a:t>
            </a:r>
            <a:r>
              <a:rPr lang="es-ES" dirty="0" smtClean="0"/>
              <a:t> </a:t>
            </a:r>
            <a:endParaRPr lang="es-ES" dirty="0"/>
          </a:p>
        </p:txBody>
      </p:sp>
      <p:sp>
        <p:nvSpPr>
          <p:cNvPr id="17" name="16 CuadroTexto"/>
          <p:cNvSpPr txBox="1"/>
          <p:nvPr/>
        </p:nvSpPr>
        <p:spPr>
          <a:xfrm>
            <a:off x="1357290" y="1928802"/>
            <a:ext cx="1714512" cy="369332"/>
          </a:xfrm>
          <a:prstGeom prst="rect">
            <a:avLst/>
          </a:prstGeom>
          <a:noFill/>
        </p:spPr>
        <p:txBody>
          <a:bodyPr wrap="square" rtlCol="0">
            <a:spAutoFit/>
          </a:bodyPr>
          <a:lstStyle/>
          <a:p>
            <a:r>
              <a:rPr lang="es-ES" dirty="0" smtClean="0"/>
              <a:t>   </a:t>
            </a:r>
            <a:r>
              <a:rPr lang="es-ES" dirty="0" err="1" smtClean="0"/>
              <a:t>Tibial</a:t>
            </a:r>
            <a:r>
              <a:rPr lang="es-ES" dirty="0" smtClean="0"/>
              <a:t> anterior</a:t>
            </a:r>
            <a:endParaRPr lang="es-ES" dirty="0"/>
          </a:p>
        </p:txBody>
      </p:sp>
      <p:sp>
        <p:nvSpPr>
          <p:cNvPr id="18" name="17 CuadroTexto"/>
          <p:cNvSpPr txBox="1"/>
          <p:nvPr/>
        </p:nvSpPr>
        <p:spPr>
          <a:xfrm>
            <a:off x="1571604" y="3357562"/>
            <a:ext cx="1428760" cy="369332"/>
          </a:xfrm>
          <a:prstGeom prst="rect">
            <a:avLst/>
          </a:prstGeom>
          <a:noFill/>
        </p:spPr>
        <p:txBody>
          <a:bodyPr wrap="square" rtlCol="0">
            <a:spAutoFit/>
          </a:bodyPr>
          <a:lstStyle/>
          <a:p>
            <a:r>
              <a:rPr lang="es-ES" dirty="0" smtClean="0"/>
              <a:t>     Diafragma</a:t>
            </a:r>
            <a:endParaRPr lang="es-ES" dirty="0"/>
          </a:p>
        </p:txBody>
      </p:sp>
      <p:sp>
        <p:nvSpPr>
          <p:cNvPr id="19" name="18 CuadroTexto"/>
          <p:cNvSpPr txBox="1"/>
          <p:nvPr/>
        </p:nvSpPr>
        <p:spPr>
          <a:xfrm>
            <a:off x="1643042" y="4714884"/>
            <a:ext cx="1357322" cy="369332"/>
          </a:xfrm>
          <a:prstGeom prst="rect">
            <a:avLst/>
          </a:prstGeom>
          <a:noFill/>
        </p:spPr>
        <p:txBody>
          <a:bodyPr wrap="square" rtlCol="0">
            <a:spAutoFit/>
          </a:bodyPr>
          <a:lstStyle/>
          <a:p>
            <a:r>
              <a:rPr lang="es-ES" dirty="0" smtClean="0"/>
              <a:t>       Corazón</a:t>
            </a:r>
            <a:endParaRPr lang="es-ES" dirty="0"/>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Título"/>
          <p:cNvSpPr>
            <a:spLocks noGrp="1"/>
          </p:cNvSpPr>
          <p:nvPr>
            <p:ph type="title"/>
          </p:nvPr>
        </p:nvSpPr>
        <p:spPr/>
        <p:txBody>
          <a:bodyPr/>
          <a:lstStyle/>
          <a:p>
            <a:r>
              <a:rPr lang="es-ES" dirty="0" smtClean="0"/>
              <a:t>Duchenne: ATALUREN</a:t>
            </a:r>
            <a:endParaRPr lang="es-ES" dirty="0"/>
          </a:p>
        </p:txBody>
      </p:sp>
      <p:pic>
        <p:nvPicPr>
          <p:cNvPr id="9" name="Picture 34" descr="Untitled-6"/>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l="18309" t="18539" r="7780" b="5734"/>
          <a:stretch>
            <a:fillRect/>
          </a:stretch>
        </p:blipFill>
        <p:spPr bwMode="auto">
          <a:xfrm>
            <a:off x="1643042" y="1285860"/>
            <a:ext cx="6786610" cy="521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l="18309" t="18539" r="7780" b="5734"/>
          <a:stretch>
            <a:fillRect/>
          </a:stretch>
        </p:blipFill>
        <p:spPr bwMode="auto">
          <a:xfrm>
            <a:off x="1142976" y="1285860"/>
            <a:ext cx="6786610" cy="521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srcRect l="15234" t="9374" r="13281" b="5313"/>
          <a:stretch>
            <a:fillRect/>
          </a:stretch>
        </p:blipFill>
        <p:spPr bwMode="auto">
          <a:xfrm>
            <a:off x="-50276" y="0"/>
            <a:ext cx="9194276" cy="6858000"/>
          </a:xfrm>
          <a:prstGeom prst="rect">
            <a:avLst/>
          </a:prstGeom>
          <a:noFill/>
          <a:ln w="9525">
            <a:noFill/>
            <a:miter lim="800000"/>
            <a:headEnd/>
            <a:tailEnd/>
          </a:ln>
          <a:effectLst/>
        </p:spPr>
      </p:pic>
      <p:cxnSp>
        <p:nvCxnSpPr>
          <p:cNvPr id="21" name="20 Conector recto"/>
          <p:cNvCxnSpPr/>
          <p:nvPr/>
        </p:nvCxnSpPr>
        <p:spPr>
          <a:xfrm>
            <a:off x="7715272" y="1285860"/>
            <a:ext cx="500066"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23 Conector recto"/>
          <p:cNvCxnSpPr/>
          <p:nvPr/>
        </p:nvCxnSpPr>
        <p:spPr>
          <a:xfrm>
            <a:off x="857224" y="1500174"/>
            <a:ext cx="500066" cy="1588"/>
          </a:xfrm>
          <a:prstGeom prst="line">
            <a:avLst/>
          </a:prstGeom>
        </p:spPr>
        <p:style>
          <a:lnRef idx="2">
            <a:schemeClr val="accent2"/>
          </a:lnRef>
          <a:fillRef idx="0">
            <a:schemeClr val="accent2"/>
          </a:fillRef>
          <a:effectRef idx="1">
            <a:schemeClr val="accent2"/>
          </a:effectRef>
          <a:fontRef idx="minor">
            <a:schemeClr val="tx1"/>
          </a:fontRef>
        </p:style>
      </p:cxnSp>
      <p:sp>
        <p:nvSpPr>
          <p:cNvPr id="26" name="25 Rectángulo"/>
          <p:cNvSpPr/>
          <p:nvPr/>
        </p:nvSpPr>
        <p:spPr>
          <a:xfrm>
            <a:off x="4000496" y="1285860"/>
            <a:ext cx="785818" cy="28575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Elipse"/>
          <p:cNvSpPr/>
          <p:nvPr/>
        </p:nvSpPr>
        <p:spPr>
          <a:xfrm>
            <a:off x="5857884" y="1285860"/>
            <a:ext cx="42862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28 Conector recto"/>
          <p:cNvCxnSpPr/>
          <p:nvPr/>
        </p:nvCxnSpPr>
        <p:spPr>
          <a:xfrm>
            <a:off x="4071934" y="2214554"/>
            <a:ext cx="2214578" cy="1588"/>
          </a:xfrm>
          <a:prstGeom prst="line">
            <a:avLst/>
          </a:prstGeom>
        </p:spPr>
        <p:style>
          <a:lnRef idx="2">
            <a:schemeClr val="accent2"/>
          </a:lnRef>
          <a:fillRef idx="0">
            <a:schemeClr val="accent2"/>
          </a:fillRef>
          <a:effectRef idx="1">
            <a:schemeClr val="accent2"/>
          </a:effectRef>
          <a:fontRef idx="minor">
            <a:schemeClr val="tx1"/>
          </a:fontRef>
        </p:style>
      </p:cxnSp>
      <p:sp>
        <p:nvSpPr>
          <p:cNvPr id="30" name="29 Rectángulo redondeado"/>
          <p:cNvSpPr/>
          <p:nvPr/>
        </p:nvSpPr>
        <p:spPr>
          <a:xfrm>
            <a:off x="2071670" y="2214554"/>
            <a:ext cx="1357322" cy="28575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31 Conector recto"/>
          <p:cNvCxnSpPr/>
          <p:nvPr/>
        </p:nvCxnSpPr>
        <p:spPr>
          <a:xfrm>
            <a:off x="785786" y="5143512"/>
            <a:ext cx="750099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33 Conector recto"/>
          <p:cNvCxnSpPr/>
          <p:nvPr/>
        </p:nvCxnSpPr>
        <p:spPr>
          <a:xfrm>
            <a:off x="857224" y="5357826"/>
            <a:ext cx="6143668"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35 Conector recto"/>
          <p:cNvCxnSpPr/>
          <p:nvPr/>
        </p:nvCxnSpPr>
        <p:spPr>
          <a:xfrm>
            <a:off x="3428992" y="5857892"/>
            <a:ext cx="1714512"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387" r="22580" b="10217"/>
          <a:stretch/>
        </p:blipFill>
        <p:spPr bwMode="auto">
          <a:xfrm>
            <a:off x="323527" y="332656"/>
            <a:ext cx="82262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380312" y="2409531"/>
            <a:ext cx="1368152" cy="707886"/>
          </a:xfrm>
          <a:prstGeom prst="rect">
            <a:avLst/>
          </a:prstGeom>
          <a:noFill/>
        </p:spPr>
        <p:txBody>
          <a:bodyPr wrap="square" rtlCol="0">
            <a:spAutoFit/>
          </a:bodyPr>
          <a:lstStyle/>
          <a:p>
            <a:r>
              <a:rPr lang="es-ES" sz="2000" b="1" dirty="0" smtClean="0">
                <a:solidFill>
                  <a:srgbClr val="FF0000"/>
                </a:solidFill>
              </a:rPr>
              <a:t>Salto del exón 51</a:t>
            </a:r>
            <a:endParaRPr lang="es-ES" sz="2000" b="1" dirty="0">
              <a:solidFill>
                <a:srgbClr val="FF0000"/>
              </a:solidFill>
            </a:endParaRPr>
          </a:p>
        </p:txBody>
      </p:sp>
      <p:sp>
        <p:nvSpPr>
          <p:cNvPr id="3" name="2 Rectángulo"/>
          <p:cNvSpPr/>
          <p:nvPr/>
        </p:nvSpPr>
        <p:spPr>
          <a:xfrm>
            <a:off x="6252610" y="3146363"/>
            <a:ext cx="1811778" cy="369332"/>
          </a:xfrm>
          <a:prstGeom prst="rect">
            <a:avLst/>
          </a:prstGeom>
        </p:spPr>
        <p:txBody>
          <a:bodyPr wrap="none">
            <a:spAutoFit/>
          </a:bodyPr>
          <a:lstStyle/>
          <a:p>
            <a:r>
              <a:rPr lang="es-ES" b="1" dirty="0">
                <a:solidFill>
                  <a:srgbClr val="FF0000"/>
                </a:solidFill>
              </a:rPr>
              <a:t>Salto del exón </a:t>
            </a:r>
            <a:r>
              <a:rPr lang="es-ES" b="1" dirty="0" smtClean="0">
                <a:solidFill>
                  <a:srgbClr val="FF0000"/>
                </a:solidFill>
              </a:rPr>
              <a:t>44</a:t>
            </a:r>
            <a:endParaRPr lang="es-ES" b="1" dirty="0">
              <a:solidFill>
                <a:srgbClr val="FF0000"/>
              </a:solidFill>
            </a:endParaRPr>
          </a:p>
        </p:txBody>
      </p:sp>
      <p:sp>
        <p:nvSpPr>
          <p:cNvPr id="4" name="3 Rectángulo"/>
          <p:cNvSpPr/>
          <p:nvPr/>
        </p:nvSpPr>
        <p:spPr>
          <a:xfrm>
            <a:off x="6252610" y="3717032"/>
            <a:ext cx="418704" cy="369332"/>
          </a:xfrm>
          <a:prstGeom prst="rect">
            <a:avLst/>
          </a:prstGeom>
        </p:spPr>
        <p:txBody>
          <a:bodyPr wrap="none">
            <a:spAutoFit/>
          </a:bodyPr>
          <a:lstStyle/>
          <a:p>
            <a:r>
              <a:rPr lang="es-ES" dirty="0" smtClean="0">
                <a:solidFill>
                  <a:srgbClr val="FF0000"/>
                </a:solidFill>
              </a:rPr>
              <a:t>45</a:t>
            </a:r>
            <a:endParaRPr lang="es-ES" dirty="0">
              <a:solidFill>
                <a:srgbClr val="FF0000"/>
              </a:solidFill>
            </a:endParaRPr>
          </a:p>
        </p:txBody>
      </p:sp>
      <p:sp>
        <p:nvSpPr>
          <p:cNvPr id="5" name="4 Rectángulo"/>
          <p:cNvSpPr/>
          <p:nvPr/>
        </p:nvSpPr>
        <p:spPr>
          <a:xfrm>
            <a:off x="4572000" y="4293096"/>
            <a:ext cx="418704" cy="369332"/>
          </a:xfrm>
          <a:prstGeom prst="rect">
            <a:avLst/>
          </a:prstGeom>
        </p:spPr>
        <p:txBody>
          <a:bodyPr wrap="none">
            <a:spAutoFit/>
          </a:bodyPr>
          <a:lstStyle/>
          <a:p>
            <a:r>
              <a:rPr lang="es-ES" dirty="0" smtClean="0">
                <a:solidFill>
                  <a:srgbClr val="FF0000"/>
                </a:solidFill>
              </a:rPr>
              <a:t>53</a:t>
            </a:r>
            <a:endParaRPr lang="es-ES" dirty="0">
              <a:solidFill>
                <a:srgbClr val="FF0000"/>
              </a:solidFill>
            </a:endParaRPr>
          </a:p>
        </p:txBody>
      </p:sp>
      <p:sp>
        <p:nvSpPr>
          <p:cNvPr id="6" name="5 Rectángulo"/>
          <p:cNvSpPr/>
          <p:nvPr/>
        </p:nvSpPr>
        <p:spPr>
          <a:xfrm>
            <a:off x="4227319" y="4869160"/>
            <a:ext cx="418704" cy="369332"/>
          </a:xfrm>
          <a:prstGeom prst="rect">
            <a:avLst/>
          </a:prstGeom>
        </p:spPr>
        <p:txBody>
          <a:bodyPr wrap="none">
            <a:spAutoFit/>
          </a:bodyPr>
          <a:lstStyle/>
          <a:p>
            <a:r>
              <a:rPr lang="es-ES" dirty="0" smtClean="0">
                <a:solidFill>
                  <a:srgbClr val="FF0000"/>
                </a:solidFill>
              </a:rPr>
              <a:t>52</a:t>
            </a:r>
            <a:endParaRPr lang="es-ES" dirty="0">
              <a:solidFill>
                <a:srgbClr val="FF0000"/>
              </a:solidFill>
            </a:endParaRPr>
          </a:p>
        </p:txBody>
      </p:sp>
      <p:sp>
        <p:nvSpPr>
          <p:cNvPr id="7" name="6 Rectángulo"/>
          <p:cNvSpPr/>
          <p:nvPr/>
        </p:nvSpPr>
        <p:spPr>
          <a:xfrm>
            <a:off x="4227319" y="5373216"/>
            <a:ext cx="418704" cy="369332"/>
          </a:xfrm>
          <a:prstGeom prst="rect">
            <a:avLst/>
          </a:prstGeom>
        </p:spPr>
        <p:txBody>
          <a:bodyPr wrap="none">
            <a:spAutoFit/>
          </a:bodyPr>
          <a:lstStyle/>
          <a:p>
            <a:r>
              <a:rPr lang="es-ES" dirty="0" smtClean="0">
                <a:solidFill>
                  <a:srgbClr val="FF0000"/>
                </a:solidFill>
              </a:rPr>
              <a:t>55</a:t>
            </a:r>
            <a:endParaRPr lang="es-ES" dirty="0">
              <a:solidFill>
                <a:srgbClr val="FF0000"/>
              </a:solidFill>
            </a:endParaRPr>
          </a:p>
        </p:txBody>
      </p:sp>
      <p:sp>
        <p:nvSpPr>
          <p:cNvPr id="8" name="7 Rectángulo"/>
          <p:cNvSpPr/>
          <p:nvPr/>
        </p:nvSpPr>
        <p:spPr>
          <a:xfrm>
            <a:off x="7380312" y="5584783"/>
            <a:ext cx="1164806" cy="707886"/>
          </a:xfrm>
          <a:prstGeom prst="rect">
            <a:avLst/>
          </a:prstGeom>
        </p:spPr>
        <p:txBody>
          <a:bodyPr wrap="none">
            <a:spAutoFit/>
          </a:bodyPr>
          <a:lstStyle/>
          <a:p>
            <a:r>
              <a:rPr lang="es-ES" sz="2000" b="1" dirty="0">
                <a:solidFill>
                  <a:srgbClr val="FF0000"/>
                </a:solidFill>
              </a:rPr>
              <a:t>Salto del </a:t>
            </a:r>
            <a:endParaRPr lang="es-ES" sz="2000" b="1" dirty="0" smtClean="0">
              <a:solidFill>
                <a:srgbClr val="FF0000"/>
              </a:solidFill>
            </a:endParaRPr>
          </a:p>
          <a:p>
            <a:r>
              <a:rPr lang="es-ES" sz="2000" b="1" dirty="0" smtClean="0">
                <a:solidFill>
                  <a:srgbClr val="FF0000"/>
                </a:solidFill>
              </a:rPr>
              <a:t>exón </a:t>
            </a:r>
            <a:r>
              <a:rPr lang="es-ES" sz="2000" b="1" dirty="0">
                <a:solidFill>
                  <a:srgbClr val="FF0000"/>
                </a:solidFill>
              </a:rPr>
              <a:t>51</a:t>
            </a:r>
          </a:p>
        </p:txBody>
      </p:sp>
    </p:spTree>
    <p:extLst>
      <p:ext uri="{BB962C8B-B14F-4D97-AF65-F5344CB8AC3E}">
        <p14:creationId xmlns:p14="http://schemas.microsoft.com/office/powerpoint/2010/main" val="2091994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sp>
        <p:nvSpPr>
          <p:cNvPr id="10" name="9 Título"/>
          <p:cNvSpPr>
            <a:spLocks noGrp="1"/>
          </p:cNvSpPr>
          <p:nvPr>
            <p:ph type="title"/>
          </p:nvPr>
        </p:nvSpPr>
        <p:spPr/>
        <p:txBody>
          <a:bodyPr/>
          <a:lstStyle/>
          <a:p>
            <a:r>
              <a:rPr lang="es-ES" dirty="0" smtClean="0"/>
              <a:t>Duchenne: Salto del exón</a:t>
            </a:r>
            <a:endParaRPr lang="es-ES" dirty="0"/>
          </a:p>
        </p:txBody>
      </p:sp>
      <p:pic>
        <p:nvPicPr>
          <p:cNvPr id="12" name="Picture 2"/>
          <p:cNvPicPr>
            <a:picLocks noGrp="1" noChangeAspect="1" noChangeArrowheads="1"/>
          </p:cNvPicPr>
          <p:nvPr>
            <p:ph idx="1"/>
          </p:nvPr>
        </p:nvPicPr>
        <p:blipFill>
          <a:blip r:embed="rId8">
            <a:lum bright="-20000"/>
          </a:blip>
          <a:srcRect/>
          <a:stretch>
            <a:fillRect/>
          </a:stretch>
        </p:blipFill>
        <p:spPr bwMode="auto">
          <a:xfrm>
            <a:off x="1142976" y="1285860"/>
            <a:ext cx="4829175" cy="4105275"/>
          </a:xfrm>
          <a:prstGeom prst="rect">
            <a:avLst/>
          </a:prstGeom>
          <a:noFill/>
          <a:ln w="9525">
            <a:noFill/>
            <a:miter lim="800000"/>
            <a:headEnd/>
            <a:tailEnd/>
          </a:ln>
        </p:spPr>
      </p:pic>
      <p:pic>
        <p:nvPicPr>
          <p:cNvPr id="13" name="Picture 3"/>
          <p:cNvPicPr>
            <a:picLocks noChangeAspect="1" noChangeArrowheads="1"/>
          </p:cNvPicPr>
          <p:nvPr/>
        </p:nvPicPr>
        <p:blipFill>
          <a:blip r:embed="rId9"/>
          <a:srcRect/>
          <a:stretch>
            <a:fillRect/>
          </a:stretch>
        </p:blipFill>
        <p:spPr bwMode="auto">
          <a:xfrm>
            <a:off x="6357950" y="1428736"/>
            <a:ext cx="2024061" cy="1739831"/>
          </a:xfrm>
          <a:prstGeom prst="rect">
            <a:avLst/>
          </a:prstGeom>
          <a:ln>
            <a:noFill/>
          </a:ln>
          <a:effectLst>
            <a:outerShdw blurRad="292100" dist="139700" dir="2700000" algn="tl" rotWithShape="0">
              <a:srgbClr val="333333">
                <a:alpha val="65000"/>
              </a:srgbClr>
            </a:outerShdw>
          </a:effectLst>
        </p:spPr>
      </p:pic>
      <p:sp>
        <p:nvSpPr>
          <p:cNvPr id="14" name="13 Rectángulo"/>
          <p:cNvSpPr/>
          <p:nvPr/>
        </p:nvSpPr>
        <p:spPr>
          <a:xfrm>
            <a:off x="5643570" y="3286124"/>
            <a:ext cx="3214710" cy="1200329"/>
          </a:xfrm>
          <a:prstGeom prst="rect">
            <a:avLst/>
          </a:prstGeom>
        </p:spPr>
        <p:txBody>
          <a:bodyPr wrap="square">
            <a:spAutoFit/>
          </a:bodyPr>
          <a:lstStyle/>
          <a:p>
            <a:pPr marL="319088" indent="-319088"/>
            <a:r>
              <a:rPr lang="es-ES" dirty="0" smtClean="0">
                <a:cs typeface="Arial" pitchFamily="34" charset="0"/>
              </a:rPr>
              <a:t> 	</a:t>
            </a:r>
            <a:r>
              <a:rPr lang="es-ES" sz="2400" dirty="0" smtClean="0">
                <a:cs typeface="Arial" pitchFamily="34" charset="0"/>
              </a:rPr>
              <a:t>    Base Molecular: </a:t>
            </a:r>
          </a:p>
          <a:p>
            <a:pPr marL="319088" indent="-319088"/>
            <a:r>
              <a:rPr lang="es-ES" sz="2400" dirty="0" smtClean="0">
                <a:cs typeface="Arial" pitchFamily="34" charset="0"/>
              </a:rPr>
              <a:t> 	    </a:t>
            </a:r>
            <a:r>
              <a:rPr lang="es-ES" sz="2400" b="1" dirty="0" smtClean="0">
                <a:cs typeface="Arial" pitchFamily="34" charset="0"/>
              </a:rPr>
              <a:t>Oligonucleótido</a:t>
            </a:r>
          </a:p>
          <a:p>
            <a:pPr marL="319088" indent="-319088"/>
            <a:r>
              <a:rPr lang="es-ES" sz="2400" b="1" dirty="0" smtClean="0">
                <a:cs typeface="Arial" pitchFamily="34" charset="0"/>
              </a:rPr>
              <a:t> 	    </a:t>
            </a:r>
            <a:r>
              <a:rPr lang="es-ES" sz="2400" b="1" dirty="0" err="1" smtClean="0">
                <a:cs typeface="Arial" pitchFamily="34" charset="0"/>
              </a:rPr>
              <a:t>antisentido</a:t>
            </a:r>
            <a:r>
              <a:rPr lang="es-ES" sz="2400" b="1" dirty="0" smtClean="0">
                <a:cs typeface="Arial" pitchFamily="34" charset="0"/>
              </a:rPr>
              <a:t> (ASO)</a:t>
            </a:r>
            <a:endParaRPr lang="es-ES" sz="2400" b="1" dirty="0"/>
          </a:p>
        </p:txBody>
      </p:sp>
      <p:sp>
        <p:nvSpPr>
          <p:cNvPr id="15" name="14 Rectángulo"/>
          <p:cNvSpPr/>
          <p:nvPr/>
        </p:nvSpPr>
        <p:spPr>
          <a:xfrm>
            <a:off x="1214414" y="5288340"/>
            <a:ext cx="7715304" cy="1200329"/>
          </a:xfrm>
          <a:prstGeom prst="rect">
            <a:avLst/>
          </a:prstGeom>
          <a:ln>
            <a:noFill/>
          </a:ln>
        </p:spPr>
        <p:txBody>
          <a:bodyPr wrap="square">
            <a:spAutoFit/>
          </a:bodyPr>
          <a:lstStyle/>
          <a:p>
            <a:pPr>
              <a:defRPr/>
            </a:pPr>
            <a:r>
              <a:rPr lang="es-ES" sz="2400" dirty="0" smtClean="0">
                <a:latin typeface="Arial" charset="0"/>
              </a:rPr>
              <a:t>Mediante un ASO complementario se evita que un exón próximo a la </a:t>
            </a:r>
            <a:r>
              <a:rPr lang="es-ES" sz="2400" dirty="0" err="1" smtClean="0">
                <a:latin typeface="Arial" charset="0"/>
              </a:rPr>
              <a:t>delección</a:t>
            </a:r>
            <a:r>
              <a:rPr lang="es-ES" sz="2400" dirty="0" smtClean="0">
                <a:latin typeface="Arial" charset="0"/>
              </a:rPr>
              <a:t> sea utilizado.</a:t>
            </a:r>
          </a:p>
          <a:p>
            <a:pPr>
              <a:defRPr/>
            </a:pPr>
            <a:r>
              <a:rPr lang="es-ES" sz="2400" b="1" dirty="0" smtClean="0">
                <a:latin typeface="Arial" charset="0"/>
              </a:rPr>
              <a:t>Se abre el marco de lectura, se produce </a:t>
            </a:r>
            <a:r>
              <a:rPr lang="es-ES" sz="2400" b="1" dirty="0" err="1" smtClean="0">
                <a:latin typeface="Arial" charset="0"/>
              </a:rPr>
              <a:t>distrofina</a:t>
            </a:r>
            <a:endParaRPr lang="es-ES" sz="2400" b="1" dirty="0">
              <a:latin typeface="Arial" charset="0"/>
            </a:endParaRPr>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sp>
        <p:nvSpPr>
          <p:cNvPr id="10" name="9 Título"/>
          <p:cNvSpPr>
            <a:spLocks noGrp="1"/>
          </p:cNvSpPr>
          <p:nvPr>
            <p:ph type="title"/>
          </p:nvPr>
        </p:nvSpPr>
        <p:spPr/>
        <p:txBody>
          <a:bodyPr/>
          <a:lstStyle/>
          <a:p>
            <a:r>
              <a:rPr lang="es-ES" dirty="0" smtClean="0"/>
              <a:t>Duchenne: Salto del exón</a:t>
            </a:r>
            <a:endParaRPr lang="es-ES" dirty="0"/>
          </a:p>
        </p:txBody>
      </p:sp>
      <p:pic>
        <p:nvPicPr>
          <p:cNvPr id="12" name="Picture 2"/>
          <p:cNvPicPr>
            <a:picLocks noGrp="1" noChangeAspect="1" noChangeArrowheads="1"/>
          </p:cNvPicPr>
          <p:nvPr>
            <p:ph idx="1"/>
          </p:nvPr>
        </p:nvPicPr>
        <p:blipFill>
          <a:blip r:embed="rId8"/>
          <a:srcRect/>
          <a:stretch>
            <a:fillRect/>
          </a:stretch>
        </p:blipFill>
        <p:spPr bwMode="auto">
          <a:xfrm>
            <a:off x="1428728" y="1357298"/>
            <a:ext cx="6786610" cy="2848701"/>
          </a:xfrm>
          <a:prstGeom prst="rect">
            <a:avLst/>
          </a:prstGeom>
          <a:noFill/>
          <a:ln w="9525">
            <a:solidFill>
              <a:schemeClr val="accent1">
                <a:lumMod val="50000"/>
              </a:schemeClr>
            </a:solidFill>
            <a:miter lim="800000"/>
            <a:headEnd/>
            <a:tailEnd/>
          </a:ln>
          <a:effectLst/>
        </p:spPr>
      </p:pic>
      <p:sp>
        <p:nvSpPr>
          <p:cNvPr id="13" name="12 Rectángulo"/>
          <p:cNvSpPr/>
          <p:nvPr/>
        </p:nvSpPr>
        <p:spPr>
          <a:xfrm>
            <a:off x="1214414" y="4357694"/>
            <a:ext cx="7572428" cy="1785104"/>
          </a:xfrm>
          <a:prstGeom prst="rect">
            <a:avLst/>
          </a:prstGeom>
        </p:spPr>
        <p:txBody>
          <a:bodyPr wrap="square">
            <a:spAutoFit/>
          </a:bodyPr>
          <a:lstStyle/>
          <a:p>
            <a:pPr marL="320040" indent="-320040" fontAlgn="auto">
              <a:spcAft>
                <a:spcPts val="0"/>
              </a:spcAft>
              <a:buClr>
                <a:schemeClr val="accent2">
                  <a:lumMod val="75000"/>
                </a:schemeClr>
              </a:buClr>
              <a:buSzPct val="60000"/>
              <a:buFont typeface="Wingdings" pitchFamily="2" charset="2"/>
              <a:buChar char="§"/>
              <a:defRPr/>
            </a:pPr>
            <a:r>
              <a:rPr lang="es-ES" sz="2200" dirty="0" smtClean="0">
                <a:cs typeface="Arial" pitchFamily="34" charset="0"/>
              </a:rPr>
              <a:t>Útiles en </a:t>
            </a:r>
            <a:r>
              <a:rPr lang="es-ES" sz="2200" dirty="0" err="1" smtClean="0">
                <a:solidFill>
                  <a:schemeClr val="accent2">
                    <a:lumMod val="75000"/>
                  </a:schemeClr>
                </a:solidFill>
                <a:cs typeface="Arial" pitchFamily="34" charset="0"/>
              </a:rPr>
              <a:t>delecciones</a:t>
            </a:r>
            <a:r>
              <a:rPr lang="es-ES" sz="2200" dirty="0" smtClean="0">
                <a:solidFill>
                  <a:schemeClr val="accent2">
                    <a:lumMod val="75000"/>
                  </a:schemeClr>
                </a:solidFill>
                <a:cs typeface="Arial" pitchFamily="34" charset="0"/>
              </a:rPr>
              <a:t>/duplicaciones </a:t>
            </a:r>
            <a:r>
              <a:rPr lang="es-ES" sz="2200" dirty="0" smtClean="0">
                <a:cs typeface="Arial" pitchFamily="34" charset="0"/>
              </a:rPr>
              <a:t>que bloqueen por completo la producción de la proteína: </a:t>
            </a:r>
            <a:r>
              <a:rPr lang="es-ES" sz="2200" dirty="0" smtClean="0">
                <a:solidFill>
                  <a:schemeClr val="accent2">
                    <a:lumMod val="75000"/>
                  </a:schemeClr>
                </a:solidFill>
                <a:cs typeface="Arial" pitchFamily="34" charset="0"/>
              </a:rPr>
              <a:t>Duchenne</a:t>
            </a:r>
          </a:p>
          <a:p>
            <a:pPr marL="320040" indent="-320040" fontAlgn="auto">
              <a:spcAft>
                <a:spcPts val="0"/>
              </a:spcAft>
              <a:buClr>
                <a:schemeClr val="accent2">
                  <a:lumMod val="75000"/>
                </a:schemeClr>
              </a:buClr>
              <a:buSzPct val="60000"/>
              <a:buFont typeface="Wingdings" pitchFamily="2" charset="2"/>
              <a:buChar char="§"/>
              <a:defRPr/>
            </a:pPr>
            <a:r>
              <a:rPr lang="es-ES" sz="2200" dirty="0" smtClean="0">
                <a:cs typeface="Arial" pitchFamily="34" charset="0"/>
              </a:rPr>
              <a:t>Se pueden “saltar” varias </a:t>
            </a:r>
            <a:r>
              <a:rPr lang="es-ES" sz="2200" dirty="0" err="1" smtClean="0">
                <a:cs typeface="Arial" pitchFamily="34" charset="0"/>
              </a:rPr>
              <a:t>delecciones</a:t>
            </a:r>
            <a:r>
              <a:rPr lang="es-ES" sz="2200" dirty="0" smtClean="0">
                <a:cs typeface="Arial" pitchFamily="34" charset="0"/>
              </a:rPr>
              <a:t>/duplicaciones a la vez</a:t>
            </a:r>
          </a:p>
          <a:p>
            <a:pPr marL="320040" indent="-320040" fontAlgn="auto">
              <a:spcAft>
                <a:spcPts val="0"/>
              </a:spcAft>
              <a:buClr>
                <a:schemeClr val="accent2">
                  <a:lumMod val="75000"/>
                </a:schemeClr>
              </a:buClr>
              <a:buSzPct val="60000"/>
              <a:buFont typeface="Wingdings" pitchFamily="2" charset="2"/>
              <a:buChar char="§"/>
              <a:defRPr/>
            </a:pPr>
            <a:r>
              <a:rPr lang="es-ES" sz="2200" dirty="0" smtClean="0">
                <a:cs typeface="Arial" pitchFamily="34" charset="0"/>
              </a:rPr>
              <a:t>Se produce una proteína incompleta “funcional”: </a:t>
            </a:r>
            <a:r>
              <a:rPr lang="es-ES" sz="2200" b="1" dirty="0" smtClean="0">
                <a:solidFill>
                  <a:schemeClr val="accent2">
                    <a:lumMod val="75000"/>
                  </a:schemeClr>
                </a:solidFill>
                <a:cs typeface="Arial" pitchFamily="34" charset="0"/>
              </a:rPr>
              <a:t>Becker</a:t>
            </a:r>
          </a:p>
          <a:p>
            <a:pPr marL="320040" indent="-320040" fontAlgn="auto">
              <a:spcAft>
                <a:spcPts val="0"/>
              </a:spcAft>
              <a:defRPr/>
            </a:pPr>
            <a:r>
              <a:rPr lang="es-ES" sz="2200" dirty="0" smtClean="0">
                <a:cs typeface="Arial" pitchFamily="34" charset="0"/>
              </a:rPr>
              <a:t>Administración IM, SC, EV.</a:t>
            </a:r>
            <a:endParaRPr lang="es-ES" sz="2200" dirty="0">
              <a:cs typeface="Arial" pitchFamily="34" charset="0"/>
            </a:endParaRPr>
          </a:p>
        </p:txBody>
      </p:sp>
      <p:sp>
        <p:nvSpPr>
          <p:cNvPr id="15" name="14 Elipse"/>
          <p:cNvSpPr/>
          <p:nvPr/>
        </p:nvSpPr>
        <p:spPr>
          <a:xfrm>
            <a:off x="4000496" y="2071678"/>
            <a:ext cx="714375" cy="200026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rgbClr val="FF0066"/>
              </a:solidFill>
            </a:endParaRPr>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3082" name="Text Box 108"/>
          <p:cNvSpPr txBox="1">
            <a:spLocks noChangeArrowheads="1"/>
          </p:cNvSpPr>
          <p:nvPr/>
        </p:nvSpPr>
        <p:spPr bwMode="auto">
          <a:xfrm>
            <a:off x="66294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13" name="12 Título"/>
          <p:cNvSpPr>
            <a:spLocks noGrp="1"/>
          </p:cNvSpPr>
          <p:nvPr>
            <p:ph type="title"/>
          </p:nvPr>
        </p:nvSpPr>
        <p:spPr/>
        <p:txBody>
          <a:bodyPr/>
          <a:lstStyle/>
          <a:p>
            <a:r>
              <a:rPr lang="es-ES" dirty="0" smtClean="0"/>
              <a:t>INTRODUCCIÓN</a:t>
            </a:r>
            <a:endParaRPr lang="es-ES" dirty="0"/>
          </a:p>
        </p:txBody>
      </p:sp>
      <p:pic>
        <p:nvPicPr>
          <p:cNvPr id="69634" name="Picture 2" descr="http://www.efdeportes.com/efd198/adaptaciones-fisiologicas-del-entrenamiento-aerobico-02.jpg"/>
          <p:cNvPicPr>
            <a:picLocks noChangeAspect="1" noChangeArrowheads="1"/>
          </p:cNvPicPr>
          <p:nvPr/>
        </p:nvPicPr>
        <p:blipFill>
          <a:blip r:embed="rId8">
            <a:lum contrast="10000"/>
          </a:blip>
          <a:srcRect/>
          <a:stretch>
            <a:fillRect/>
          </a:stretch>
        </p:blipFill>
        <p:spPr bwMode="auto">
          <a:xfrm>
            <a:off x="1643042" y="1357298"/>
            <a:ext cx="5143536" cy="4508946"/>
          </a:xfrm>
          <a:prstGeom prst="rect">
            <a:avLst/>
          </a:prstGeom>
          <a:ln>
            <a:noFill/>
          </a:ln>
          <a:effectLst>
            <a:softEdge rad="112500"/>
          </a:effectLst>
        </p:spPr>
      </p:pic>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28575"/>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sp>
        <p:nvSpPr>
          <p:cNvPr id="11" name="10 Título"/>
          <p:cNvSpPr>
            <a:spLocks noGrp="1"/>
          </p:cNvSpPr>
          <p:nvPr>
            <p:ph type="title"/>
          </p:nvPr>
        </p:nvSpPr>
        <p:spPr/>
        <p:txBody>
          <a:bodyPr/>
          <a:lstStyle/>
          <a:p>
            <a:r>
              <a:rPr lang="es-ES" dirty="0" smtClean="0"/>
              <a:t>Duchenne: Salto del exón</a:t>
            </a:r>
            <a:endParaRPr lang="es-ES" dirty="0"/>
          </a:p>
        </p:txBody>
      </p:sp>
      <p:pic>
        <p:nvPicPr>
          <p:cNvPr id="17" name="16 Marcador de contenido" descr="otro perro.jpg"/>
          <p:cNvPicPr>
            <a:picLocks noGrp="1" noChangeAspect="1"/>
          </p:cNvPicPr>
          <p:nvPr>
            <p:ph idx="1"/>
          </p:nvPr>
        </p:nvPicPr>
        <p:blipFill>
          <a:blip r:embed="rId8"/>
          <a:stretch>
            <a:fillRect/>
          </a:stretch>
        </p:blipFill>
        <p:spPr>
          <a:xfrm>
            <a:off x="1285852" y="1643050"/>
            <a:ext cx="7110460" cy="3714776"/>
          </a:xfrm>
        </p:spPr>
      </p:pic>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28575"/>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pic>
        <p:nvPicPr>
          <p:cNvPr id="12" name="Picture 4"/>
          <p:cNvPicPr>
            <a:picLocks noChangeAspect="1" noChangeArrowheads="1"/>
          </p:cNvPicPr>
          <p:nvPr/>
        </p:nvPicPr>
        <p:blipFill>
          <a:blip r:embed="rId8"/>
          <a:srcRect l="6445" t="30937" r="39062" b="44688"/>
          <a:stretch>
            <a:fillRect/>
          </a:stretch>
        </p:blipFill>
        <p:spPr bwMode="auto">
          <a:xfrm>
            <a:off x="1214414" y="357166"/>
            <a:ext cx="7358114" cy="1806667"/>
          </a:xfrm>
          <a:prstGeom prst="rect">
            <a:avLst/>
          </a:prstGeom>
          <a:ln>
            <a:noFill/>
          </a:ln>
          <a:effectLst>
            <a:outerShdw blurRad="292100" dist="139700" dir="2700000" algn="tl" rotWithShape="0">
              <a:srgbClr val="333333">
                <a:alpha val="65000"/>
              </a:srgbClr>
            </a:outerShdw>
          </a:effectLst>
        </p:spPr>
      </p:pic>
      <p:pic>
        <p:nvPicPr>
          <p:cNvPr id="13" name="Picture 2"/>
          <p:cNvPicPr>
            <a:picLocks noGrp="1" noChangeAspect="1" noChangeArrowheads="1"/>
          </p:cNvPicPr>
          <p:nvPr>
            <p:ph idx="1"/>
          </p:nvPr>
        </p:nvPicPr>
        <p:blipFill>
          <a:blip r:embed="rId9"/>
          <a:srcRect l="6445" t="39375" r="56167" b="17572"/>
          <a:stretch>
            <a:fillRect/>
          </a:stretch>
        </p:blipFill>
        <p:spPr bwMode="auto">
          <a:xfrm>
            <a:off x="1214414" y="2214554"/>
            <a:ext cx="7143800" cy="4091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387" r="22580" b="48222"/>
          <a:stretch/>
        </p:blipFill>
        <p:spPr bwMode="auto">
          <a:xfrm>
            <a:off x="285720" y="0"/>
            <a:ext cx="8226289" cy="23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45" t="22077" r="77135" b="30343"/>
          <a:stretch/>
        </p:blipFill>
        <p:spPr bwMode="auto">
          <a:xfrm>
            <a:off x="500034" y="2143116"/>
            <a:ext cx="2214578" cy="471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179" t="20162" r="37144" b="53141"/>
          <a:stretch/>
        </p:blipFill>
        <p:spPr bwMode="auto">
          <a:xfrm>
            <a:off x="2571736" y="2028664"/>
            <a:ext cx="6572264" cy="411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500034" y="3643314"/>
            <a:ext cx="1714512" cy="428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sp>
        <p:nvSpPr>
          <p:cNvPr id="10" name="9 Título"/>
          <p:cNvSpPr>
            <a:spLocks noGrp="1"/>
          </p:cNvSpPr>
          <p:nvPr>
            <p:ph type="title"/>
          </p:nvPr>
        </p:nvSpPr>
        <p:spPr>
          <a:xfrm>
            <a:off x="500034" y="214290"/>
            <a:ext cx="8229600" cy="1143000"/>
          </a:xfrm>
        </p:spPr>
        <p:txBody>
          <a:bodyPr/>
          <a:lstStyle/>
          <a:p>
            <a:endParaRPr lang="es-ES" dirty="0"/>
          </a:p>
        </p:txBody>
      </p:sp>
      <p:pic>
        <p:nvPicPr>
          <p:cNvPr id="1026" name="Picture 2"/>
          <p:cNvPicPr>
            <a:picLocks noGrp="1" noChangeAspect="1" noChangeArrowheads="1"/>
          </p:cNvPicPr>
          <p:nvPr>
            <p:ph idx="1"/>
          </p:nvPr>
        </p:nvPicPr>
        <p:blipFill>
          <a:blip r:embed="rId8"/>
          <a:srcRect l="4621" t="8839" r="5607" b="67189"/>
          <a:stretch>
            <a:fillRect/>
          </a:stretch>
        </p:blipFill>
        <p:spPr bwMode="auto">
          <a:xfrm>
            <a:off x="1" y="-1"/>
            <a:ext cx="9144000" cy="1928803"/>
          </a:xfrm>
          <a:prstGeom prst="rect">
            <a:avLst/>
          </a:prstGeom>
          <a:noFill/>
          <a:ln w="9525">
            <a:noFill/>
            <a:miter lim="800000"/>
            <a:headEnd/>
            <a:tailEnd/>
          </a:ln>
          <a:effectLst/>
        </p:spPr>
      </p:pic>
      <p:pic>
        <p:nvPicPr>
          <p:cNvPr id="12" name="Picture 2"/>
          <p:cNvPicPr>
            <a:picLocks noChangeAspect="1" noChangeArrowheads="1"/>
          </p:cNvPicPr>
          <p:nvPr/>
        </p:nvPicPr>
        <p:blipFill>
          <a:blip r:embed="rId9"/>
          <a:srcRect l="3634" t="10417" r="67757" b="76956"/>
          <a:stretch>
            <a:fillRect/>
          </a:stretch>
        </p:blipFill>
        <p:spPr bwMode="auto">
          <a:xfrm>
            <a:off x="5777571" y="0"/>
            <a:ext cx="3366429" cy="928670"/>
          </a:xfrm>
          <a:prstGeom prst="rect">
            <a:avLst/>
          </a:prstGeom>
          <a:noFill/>
          <a:ln w="9525">
            <a:noFill/>
            <a:miter lim="800000"/>
            <a:headEnd/>
            <a:tailEnd/>
          </a:ln>
          <a:effectLst/>
        </p:spPr>
      </p:pic>
      <p:pic>
        <p:nvPicPr>
          <p:cNvPr id="11" name="Picture 2"/>
          <p:cNvPicPr>
            <a:picLocks noChangeAspect="1" noChangeArrowheads="1"/>
          </p:cNvPicPr>
          <p:nvPr/>
        </p:nvPicPr>
        <p:blipFill>
          <a:blip r:embed="rId8">
            <a:lum contrast="-10000"/>
          </a:blip>
          <a:srcRect l="4621" t="42577" r="5607" b="5927"/>
          <a:stretch>
            <a:fillRect/>
          </a:stretch>
        </p:blipFill>
        <p:spPr bwMode="auto">
          <a:xfrm>
            <a:off x="1" y="1928802"/>
            <a:ext cx="9144000" cy="4929198"/>
          </a:xfrm>
          <a:prstGeom prst="rect">
            <a:avLst/>
          </a:prstGeom>
          <a:noFill/>
          <a:ln w="9525">
            <a:noFill/>
            <a:miter lim="800000"/>
            <a:headEnd/>
            <a:tailEnd/>
          </a:ln>
          <a:effectLst/>
        </p:spPr>
      </p:pic>
      <p:sp>
        <p:nvSpPr>
          <p:cNvPr id="13" name="12 CuadroTexto"/>
          <p:cNvSpPr txBox="1"/>
          <p:nvPr/>
        </p:nvSpPr>
        <p:spPr>
          <a:xfrm>
            <a:off x="1214414" y="1714488"/>
            <a:ext cx="7929586"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smtClean="0"/>
              <a:t>Objetivo principal: evaluar la hipótesis de si </a:t>
            </a:r>
            <a:r>
              <a:rPr lang="es-ES" dirty="0" err="1" smtClean="0"/>
              <a:t>tadalafilo</a:t>
            </a:r>
            <a:r>
              <a:rPr lang="es-ES" dirty="0" smtClean="0"/>
              <a:t>  reduce el deterioro de la capacidad ambulatoria en niños con DMD</a:t>
            </a:r>
            <a:endParaRPr lang="es-ES" dirty="0"/>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p:nvPr>
        </p:nvSpPr>
        <p:spPr>
          <a:xfrm>
            <a:off x="457200" y="274638"/>
            <a:ext cx="8686800" cy="1143000"/>
          </a:xfrm>
        </p:spPr>
        <p:txBody>
          <a:bodyPr>
            <a:normAutofit fontScale="90000"/>
          </a:bodyPr>
          <a:lstStyle/>
          <a:p>
            <a:r>
              <a:rPr lang="es-ES" dirty="0" smtClean="0"/>
              <a:t>    ATROFIA MUSCULAR ESPINAL (AME)</a:t>
            </a:r>
            <a:endParaRPr lang="es-ES" dirty="0"/>
          </a:p>
        </p:txBody>
      </p:sp>
      <p:sp>
        <p:nvSpPr>
          <p:cNvPr id="9" name="8 Marcador de contenido"/>
          <p:cNvSpPr>
            <a:spLocks noGrp="1"/>
          </p:cNvSpPr>
          <p:nvPr>
            <p:ph sz="half" idx="1"/>
          </p:nvPr>
        </p:nvSpPr>
        <p:spPr>
          <a:xfrm>
            <a:off x="1142976" y="1428736"/>
            <a:ext cx="7715304" cy="1428759"/>
          </a:xfrm>
        </p:spPr>
        <p:txBody>
          <a:bodyPr>
            <a:noAutofit/>
          </a:bodyPr>
          <a:lstStyle/>
          <a:p>
            <a:r>
              <a:rPr lang="es-ES" sz="2600" dirty="0" smtClean="0"/>
              <a:t>Enfermedad </a:t>
            </a:r>
            <a:r>
              <a:rPr lang="es-ES" sz="2600" dirty="0" err="1" smtClean="0"/>
              <a:t>autosómica</a:t>
            </a:r>
            <a:r>
              <a:rPr lang="es-ES" sz="2600" dirty="0" smtClean="0"/>
              <a:t> recesiva</a:t>
            </a:r>
          </a:p>
          <a:p>
            <a:r>
              <a:rPr lang="es-ES" sz="2600" dirty="0" smtClean="0"/>
              <a:t>Producida por mutación en el </a:t>
            </a:r>
            <a:r>
              <a:rPr lang="es-ES" sz="2600" b="1" dirty="0" smtClean="0"/>
              <a:t>gen SMN1  </a:t>
            </a:r>
            <a:r>
              <a:rPr lang="es-ES" sz="2600" dirty="0" smtClean="0"/>
              <a:t>(supervivencia de la </a:t>
            </a:r>
            <a:r>
              <a:rPr lang="es-ES" sz="2600" dirty="0" err="1" smtClean="0"/>
              <a:t>motoneurona</a:t>
            </a:r>
            <a:r>
              <a:rPr lang="es-ES" sz="2600" dirty="0" smtClean="0"/>
              <a:t>)</a:t>
            </a:r>
          </a:p>
          <a:p>
            <a:endParaRPr lang="es-ES" sz="2400" dirty="0" smtClean="0"/>
          </a:p>
          <a:p>
            <a:endParaRPr lang="es-ES" sz="2400" dirty="0" smtClean="0"/>
          </a:p>
          <a:p>
            <a:pPr>
              <a:buNone/>
            </a:pPr>
            <a:r>
              <a:rPr lang="es-ES" sz="2400" dirty="0" smtClean="0"/>
              <a:t>  </a:t>
            </a:r>
            <a:endParaRPr lang="es-ES" sz="2400" dirty="0"/>
          </a:p>
        </p:txBody>
      </p:sp>
      <p:sp>
        <p:nvSpPr>
          <p:cNvPr id="13" name="12 Marcador de contenido"/>
          <p:cNvSpPr>
            <a:spLocks noGrp="1"/>
          </p:cNvSpPr>
          <p:nvPr>
            <p:ph sz="half" idx="2"/>
          </p:nvPr>
        </p:nvSpPr>
        <p:spPr>
          <a:xfrm>
            <a:off x="4714876" y="2928934"/>
            <a:ext cx="4429124" cy="3571900"/>
          </a:xfrm>
        </p:spPr>
        <p:txBody>
          <a:bodyPr>
            <a:noAutofit/>
          </a:bodyPr>
          <a:lstStyle/>
          <a:p>
            <a:r>
              <a:rPr lang="es-ES" sz="2600" b="1" dirty="0" smtClean="0"/>
              <a:t>Proteína SMN: </a:t>
            </a:r>
            <a:r>
              <a:rPr lang="es-ES" sz="2600" dirty="0" smtClean="0"/>
              <a:t>fundamental para mantener la función y  supervivencia de las neuronas del asta anterior</a:t>
            </a:r>
          </a:p>
          <a:p>
            <a:r>
              <a:rPr lang="es-ES" sz="2600" dirty="0" smtClean="0"/>
              <a:t>Si no se trasmite bien el impuso a los músculos          → </a:t>
            </a:r>
            <a:r>
              <a:rPr lang="es-ES" sz="2600" b="1" dirty="0" smtClean="0"/>
              <a:t>Atrofia muscular</a:t>
            </a:r>
            <a:endParaRPr lang="es-ES" sz="2600" dirty="0"/>
          </a:p>
        </p:txBody>
      </p:sp>
      <p:pic>
        <p:nvPicPr>
          <p:cNvPr id="10" name="9 Imagen" descr="asta anterior.gif"/>
          <p:cNvPicPr>
            <a:picLocks noChangeAspect="1"/>
          </p:cNvPicPr>
          <p:nvPr/>
        </p:nvPicPr>
        <p:blipFill>
          <a:blip r:embed="rId8">
            <a:lum contrast="30000"/>
          </a:blip>
          <a:srcRect t="29450"/>
          <a:stretch>
            <a:fillRect/>
          </a:stretch>
        </p:blipFill>
        <p:spPr>
          <a:xfrm>
            <a:off x="1240125" y="2738941"/>
            <a:ext cx="3903379" cy="3460387"/>
          </a:xfrm>
          <a:prstGeom prst="rect">
            <a:avLst/>
          </a:prstGeom>
        </p:spPr>
      </p:pic>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p:nvPr>
        </p:nvSpPr>
        <p:spPr>
          <a:xfrm>
            <a:off x="500034" y="142852"/>
            <a:ext cx="8229600" cy="1143000"/>
          </a:xfrm>
        </p:spPr>
        <p:txBody>
          <a:bodyPr/>
          <a:lstStyle/>
          <a:p>
            <a:r>
              <a:rPr lang="es-ES" dirty="0" smtClean="0"/>
              <a:t>AME y SMN2</a:t>
            </a:r>
            <a:endParaRPr lang="es-ES" dirty="0"/>
          </a:p>
        </p:txBody>
      </p:sp>
      <p:pic>
        <p:nvPicPr>
          <p:cNvPr id="10" name="3 Marcador de contenido" descr="sma.jpg"/>
          <p:cNvPicPr>
            <a:picLocks noGrp="1" noChangeAspect="1"/>
          </p:cNvPicPr>
          <p:nvPr>
            <p:ph idx="1"/>
          </p:nvPr>
        </p:nvPicPr>
        <p:blipFill>
          <a:blip r:embed="rId8"/>
          <a:srcRect l="4484" t="13604" r="3627" b="1846"/>
          <a:stretch>
            <a:fillRect/>
          </a:stretch>
        </p:blipFill>
        <p:spPr>
          <a:xfrm>
            <a:off x="1214414" y="1500174"/>
            <a:ext cx="4357718" cy="3019840"/>
          </a:xfrm>
          <a:prstGeom prst="rect">
            <a:avLst/>
          </a:prstGeom>
          <a:ln>
            <a:solidFill>
              <a:schemeClr val="accent6">
                <a:lumMod val="75000"/>
              </a:schemeClr>
            </a:solidFill>
          </a:ln>
        </p:spPr>
      </p:pic>
      <p:cxnSp>
        <p:nvCxnSpPr>
          <p:cNvPr id="12" name="11 Conector recto de flecha"/>
          <p:cNvCxnSpPr/>
          <p:nvPr/>
        </p:nvCxnSpPr>
        <p:spPr>
          <a:xfrm flipV="1">
            <a:off x="4214810" y="2000240"/>
            <a:ext cx="1643074" cy="32966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786446" y="1643050"/>
            <a:ext cx="2000264" cy="769441"/>
          </a:xfrm>
          <a:prstGeom prst="rect">
            <a:avLst/>
          </a:prstGeom>
          <a:noFill/>
        </p:spPr>
        <p:txBody>
          <a:bodyPr wrap="square" rtlCol="0">
            <a:spAutoFit/>
          </a:bodyPr>
          <a:lstStyle/>
          <a:p>
            <a:r>
              <a:rPr lang="es-ES" sz="2200" dirty="0" smtClean="0"/>
              <a:t>Ensamblaje </a:t>
            </a:r>
          </a:p>
          <a:p>
            <a:r>
              <a:rPr lang="es-ES" sz="2200" dirty="0" smtClean="0"/>
              <a:t>alternativo</a:t>
            </a:r>
            <a:endParaRPr lang="es-ES" sz="2200" dirty="0"/>
          </a:p>
        </p:txBody>
      </p:sp>
      <p:sp>
        <p:nvSpPr>
          <p:cNvPr id="17" name="16 Elipse"/>
          <p:cNvSpPr/>
          <p:nvPr/>
        </p:nvSpPr>
        <p:spPr>
          <a:xfrm>
            <a:off x="3357554" y="2214554"/>
            <a:ext cx="857256" cy="35719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17 Conector recto de flecha"/>
          <p:cNvCxnSpPr/>
          <p:nvPr/>
        </p:nvCxnSpPr>
        <p:spPr>
          <a:xfrm rot="5400000" flipH="1" flipV="1">
            <a:off x="5214942" y="3000372"/>
            <a:ext cx="571504" cy="5715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5715008" y="2714620"/>
            <a:ext cx="2071702" cy="769441"/>
          </a:xfrm>
          <a:prstGeom prst="rect">
            <a:avLst/>
          </a:prstGeom>
          <a:noFill/>
        </p:spPr>
        <p:txBody>
          <a:bodyPr wrap="square" rtlCol="0">
            <a:spAutoFit/>
          </a:bodyPr>
          <a:lstStyle/>
          <a:p>
            <a:r>
              <a:rPr lang="es-ES" sz="2200" dirty="0" smtClean="0"/>
              <a:t>≈15% proteína funcional</a:t>
            </a:r>
            <a:endParaRPr lang="es-ES" sz="2200" dirty="0"/>
          </a:p>
        </p:txBody>
      </p:sp>
      <p:sp>
        <p:nvSpPr>
          <p:cNvPr id="22" name="21 CuadroTexto"/>
          <p:cNvSpPr txBox="1"/>
          <p:nvPr/>
        </p:nvSpPr>
        <p:spPr>
          <a:xfrm>
            <a:off x="5643570" y="3429000"/>
            <a:ext cx="3357586" cy="1107996"/>
          </a:xfrm>
          <a:prstGeom prst="rect">
            <a:avLst/>
          </a:prstGeom>
          <a:noFill/>
        </p:spPr>
        <p:txBody>
          <a:bodyPr wrap="square" rtlCol="0">
            <a:spAutoFit/>
          </a:bodyPr>
          <a:lstStyle/>
          <a:p>
            <a:r>
              <a:rPr lang="en-US" sz="2200" dirty="0" smtClean="0">
                <a:solidFill>
                  <a:srgbClr val="002060"/>
                </a:solidFill>
              </a:rPr>
              <a:t>No </a:t>
            </a:r>
            <a:r>
              <a:rPr lang="en-US" sz="2200" dirty="0" err="1" smtClean="0">
                <a:solidFill>
                  <a:srgbClr val="002060"/>
                </a:solidFill>
              </a:rPr>
              <a:t>compensa</a:t>
            </a:r>
            <a:r>
              <a:rPr lang="en-US" sz="2200" dirty="0" smtClean="0">
                <a:solidFill>
                  <a:srgbClr val="002060"/>
                </a:solidFill>
              </a:rPr>
              <a:t> la </a:t>
            </a:r>
            <a:r>
              <a:rPr lang="en-US" sz="2200" dirty="0" err="1" smtClean="0">
                <a:solidFill>
                  <a:srgbClr val="002060"/>
                </a:solidFill>
              </a:rPr>
              <a:t>falta</a:t>
            </a:r>
            <a:r>
              <a:rPr lang="en-US" sz="2200" dirty="0" smtClean="0">
                <a:solidFill>
                  <a:srgbClr val="002060"/>
                </a:solidFill>
              </a:rPr>
              <a:t> de </a:t>
            </a:r>
            <a:r>
              <a:rPr lang="en-US" sz="2200" dirty="0" err="1" smtClean="0">
                <a:solidFill>
                  <a:srgbClr val="002060"/>
                </a:solidFill>
              </a:rPr>
              <a:t>expresión</a:t>
            </a:r>
            <a:r>
              <a:rPr lang="en-US" sz="2200" dirty="0" smtClean="0">
                <a:solidFill>
                  <a:srgbClr val="002060"/>
                </a:solidFill>
              </a:rPr>
              <a:t> del gen SMN1 </a:t>
            </a:r>
            <a:r>
              <a:rPr lang="en-US" sz="2200" dirty="0" err="1" smtClean="0">
                <a:solidFill>
                  <a:srgbClr val="002060"/>
                </a:solidFill>
              </a:rPr>
              <a:t>mutado</a:t>
            </a:r>
            <a:endParaRPr lang="es-ES" sz="2200" dirty="0">
              <a:solidFill>
                <a:srgbClr val="002060"/>
              </a:solidFill>
            </a:endParaRPr>
          </a:p>
        </p:txBody>
      </p:sp>
      <p:sp>
        <p:nvSpPr>
          <p:cNvPr id="25" name="24 CuadroTexto"/>
          <p:cNvSpPr txBox="1"/>
          <p:nvPr/>
        </p:nvSpPr>
        <p:spPr>
          <a:xfrm>
            <a:off x="1214414" y="4857760"/>
            <a:ext cx="7643866" cy="830997"/>
          </a:xfrm>
          <a:prstGeom prst="rect">
            <a:avLst/>
          </a:prstGeom>
          <a:noFill/>
        </p:spPr>
        <p:txBody>
          <a:bodyPr wrap="square" rtlCol="0">
            <a:spAutoFit/>
          </a:bodyPr>
          <a:lstStyle/>
          <a:p>
            <a:r>
              <a:rPr lang="es-ES" sz="2400" dirty="0" smtClean="0"/>
              <a:t>Todos los pacientes tienen al menos una copia de SMN2</a:t>
            </a:r>
          </a:p>
          <a:p>
            <a:r>
              <a:rPr lang="es-ES" sz="2400" dirty="0" smtClean="0"/>
              <a:t>La falta de ambos genes incompatible con la vida </a:t>
            </a:r>
            <a:endParaRPr lang="es-ES" sz="2400" dirty="0"/>
          </a:p>
        </p:txBody>
      </p:sp>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p:nvPr>
        </p:nvSpPr>
        <p:spPr/>
        <p:txBody>
          <a:bodyPr/>
          <a:lstStyle/>
          <a:p>
            <a:r>
              <a:rPr lang="es-ES" dirty="0" smtClean="0"/>
              <a:t>AME y SMN2</a:t>
            </a:r>
            <a:endParaRPr lang="es-ES" dirty="0"/>
          </a:p>
        </p:txBody>
      </p:sp>
      <p:pic>
        <p:nvPicPr>
          <p:cNvPr id="10" name="9 Marcador de contenido" descr="tipos AME.jpg"/>
          <p:cNvPicPr>
            <a:picLocks noGrp="1" noChangeAspect="1"/>
          </p:cNvPicPr>
          <p:nvPr>
            <p:ph idx="1"/>
          </p:nvPr>
        </p:nvPicPr>
        <p:blipFill>
          <a:blip r:embed="rId8">
            <a:lum bright="-10000" contrast="-10000"/>
          </a:blip>
          <a:stretch>
            <a:fillRect/>
          </a:stretch>
        </p:blipFill>
        <p:spPr>
          <a:xfrm>
            <a:off x="1357290" y="1285860"/>
            <a:ext cx="7269903" cy="2500330"/>
          </a:xfrm>
        </p:spPr>
      </p:pic>
      <p:sp>
        <p:nvSpPr>
          <p:cNvPr id="11" name="10 CuadroTexto"/>
          <p:cNvSpPr txBox="1"/>
          <p:nvPr/>
        </p:nvSpPr>
        <p:spPr>
          <a:xfrm>
            <a:off x="1285852" y="3929066"/>
            <a:ext cx="7572428" cy="1508105"/>
          </a:xfrm>
          <a:prstGeom prst="rect">
            <a:avLst/>
          </a:prstGeom>
          <a:noFill/>
        </p:spPr>
        <p:txBody>
          <a:bodyPr wrap="square" rtlCol="0">
            <a:spAutoFit/>
          </a:bodyPr>
          <a:lstStyle/>
          <a:p>
            <a:r>
              <a:rPr lang="es-ES" sz="2400" b="1" dirty="0" smtClean="0">
                <a:solidFill>
                  <a:schemeClr val="accent6">
                    <a:lumMod val="75000"/>
                  </a:schemeClr>
                </a:solidFill>
                <a:ea typeface="Times New Roman" pitchFamily="18" charset="0"/>
                <a:cs typeface="Arial" pitchFamily="34" charset="0"/>
              </a:rPr>
              <a:t> SMN2: GEN MODULADOR</a:t>
            </a:r>
          </a:p>
          <a:p>
            <a:r>
              <a:rPr lang="es-ES" sz="2400" b="1" dirty="0" smtClean="0">
                <a:ea typeface="Times New Roman" pitchFamily="18" charset="0"/>
                <a:cs typeface="Arial" pitchFamily="34" charset="0"/>
              </a:rPr>
              <a:t> Cuanto más número de copias → Fenotipo más leve</a:t>
            </a:r>
          </a:p>
          <a:p>
            <a:r>
              <a:rPr lang="es-ES" sz="2200" dirty="0" smtClean="0">
                <a:cs typeface="Arial" pitchFamily="34" charset="0"/>
              </a:rPr>
              <a:t> AME I: 1 ó 2 copias</a:t>
            </a:r>
          </a:p>
          <a:p>
            <a:r>
              <a:rPr lang="es-ES" sz="2200" dirty="0" smtClean="0">
                <a:cs typeface="Arial" pitchFamily="34" charset="0"/>
              </a:rPr>
              <a:t> AME II y III: 3 ó 5 copias</a:t>
            </a:r>
            <a:endParaRPr lang="es-ES" sz="2200" dirty="0"/>
          </a:p>
        </p:txBody>
      </p:sp>
      <p:sp>
        <p:nvSpPr>
          <p:cNvPr id="12" name="11 CuadroTexto"/>
          <p:cNvSpPr txBox="1"/>
          <p:nvPr/>
        </p:nvSpPr>
        <p:spPr>
          <a:xfrm>
            <a:off x="1571604" y="5572140"/>
            <a:ext cx="6858048" cy="830997"/>
          </a:xfrm>
          <a:prstGeom prst="rect">
            <a:avLst/>
          </a:prstGeom>
          <a:noFill/>
        </p:spPr>
        <p:txBody>
          <a:bodyPr wrap="square" rtlCol="0">
            <a:spAutoFit/>
          </a:bodyPr>
          <a:lstStyle/>
          <a:p>
            <a:r>
              <a:rPr lang="es-ES" sz="2400" b="1" dirty="0" smtClean="0">
                <a:solidFill>
                  <a:schemeClr val="accent6">
                    <a:lumMod val="50000"/>
                  </a:schemeClr>
                </a:solidFill>
              </a:rPr>
              <a:t>*Estrategias encaminadas a ↑ la proteína SMN a partir del gen SMN2</a:t>
            </a:r>
            <a:endParaRPr lang="es-ES" sz="2400" b="1" dirty="0">
              <a:solidFill>
                <a:schemeClr val="accent6">
                  <a:lumMod val="50000"/>
                </a:schemeClr>
              </a:solidFill>
            </a:endParaRPr>
          </a:p>
        </p:txBody>
      </p:sp>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4276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3082" name="Text Box 108"/>
          <p:cNvSpPr txBox="1">
            <a:spLocks noChangeArrowheads="1"/>
          </p:cNvSpPr>
          <p:nvPr/>
        </p:nvSpPr>
        <p:spPr bwMode="auto">
          <a:xfrm>
            <a:off x="66294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13" name="12 Imagen" descr="cure-sma-drug-pipeline.jpg"/>
          <p:cNvPicPr>
            <a:picLocks noChangeAspect="1"/>
          </p:cNvPicPr>
          <p:nvPr/>
        </p:nvPicPr>
        <p:blipFill>
          <a:blip r:embed="rId8">
            <a:lum bright="-10000" contrast="10000"/>
          </a:blip>
          <a:srcRect l="2343" t="3125"/>
          <a:stretch>
            <a:fillRect/>
          </a:stretch>
        </p:blipFill>
        <p:spPr>
          <a:xfrm>
            <a:off x="0" y="0"/>
            <a:ext cx="9144000" cy="6858000"/>
          </a:xfrm>
          <a:prstGeom prst="rect">
            <a:avLst/>
          </a:prstGeom>
        </p:spPr>
      </p:pic>
      <p:sp>
        <p:nvSpPr>
          <p:cNvPr id="16" name="15 Rectángulo"/>
          <p:cNvSpPr/>
          <p:nvPr/>
        </p:nvSpPr>
        <p:spPr>
          <a:xfrm>
            <a:off x="357158" y="785794"/>
            <a:ext cx="1571636" cy="57150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idx="4294967295"/>
          </p:nvPr>
        </p:nvSpPr>
        <p:spPr>
          <a:xfrm>
            <a:off x="0" y="274638"/>
            <a:ext cx="8229600" cy="1143000"/>
          </a:xfrm>
        </p:spPr>
        <p:txBody>
          <a:bodyPr/>
          <a:lstStyle/>
          <a:p>
            <a:r>
              <a:rPr lang="es-ES" dirty="0" smtClean="0"/>
              <a:t>AME / SMN-</a:t>
            </a:r>
            <a:r>
              <a:rPr lang="es-ES" dirty="0" err="1" smtClean="0"/>
              <a:t>Rx</a:t>
            </a:r>
            <a:endParaRPr lang="es-ES" dirty="0"/>
          </a:p>
        </p:txBody>
      </p:sp>
      <p:pic>
        <p:nvPicPr>
          <p:cNvPr id="1026" name="Picture 2"/>
          <p:cNvPicPr>
            <a:picLocks noChangeAspect="1" noChangeArrowheads="1"/>
          </p:cNvPicPr>
          <p:nvPr/>
        </p:nvPicPr>
        <p:blipFill>
          <a:blip r:embed="rId8"/>
          <a:srcRect l="15234" t="10312" r="13281" b="47037"/>
          <a:stretch>
            <a:fillRect/>
          </a:stretch>
        </p:blipFill>
        <p:spPr bwMode="auto">
          <a:xfrm>
            <a:off x="1214414" y="1285860"/>
            <a:ext cx="7715304" cy="3214686"/>
          </a:xfrm>
          <a:prstGeom prst="rect">
            <a:avLst/>
          </a:prstGeom>
          <a:noFill/>
          <a:ln w="9525">
            <a:noFill/>
            <a:miter lim="800000"/>
            <a:headEnd/>
            <a:tailEnd/>
          </a:ln>
          <a:effectLst/>
        </p:spPr>
      </p:pic>
      <p:pic>
        <p:nvPicPr>
          <p:cNvPr id="10" name="Picture 2"/>
          <p:cNvPicPr>
            <a:picLocks noChangeAspect="1" noChangeArrowheads="1"/>
          </p:cNvPicPr>
          <p:nvPr/>
        </p:nvPicPr>
        <p:blipFill>
          <a:blip r:embed="rId8"/>
          <a:srcRect l="24501" t="53891" r="24533" b="5312"/>
          <a:stretch>
            <a:fillRect/>
          </a:stretch>
        </p:blipFill>
        <p:spPr bwMode="auto">
          <a:xfrm>
            <a:off x="1214414" y="4500570"/>
            <a:ext cx="3500462" cy="2000264"/>
          </a:xfrm>
          <a:prstGeom prst="rect">
            <a:avLst/>
          </a:prstGeom>
          <a:noFill/>
          <a:ln w="9525">
            <a:noFill/>
            <a:miter lim="800000"/>
            <a:headEnd/>
            <a:tailEnd/>
          </a:ln>
          <a:effectLst/>
        </p:spPr>
      </p:pic>
      <p:sp>
        <p:nvSpPr>
          <p:cNvPr id="15" name="14 CuadroTexto"/>
          <p:cNvSpPr txBox="1"/>
          <p:nvPr/>
        </p:nvSpPr>
        <p:spPr>
          <a:xfrm>
            <a:off x="5072066" y="5000636"/>
            <a:ext cx="3357586" cy="954107"/>
          </a:xfrm>
          <a:prstGeom prst="rect">
            <a:avLst/>
          </a:prstGeom>
          <a:noFill/>
        </p:spPr>
        <p:txBody>
          <a:bodyPr wrap="square" rtlCol="0">
            <a:spAutoFit/>
          </a:bodyPr>
          <a:lstStyle/>
          <a:p>
            <a:r>
              <a:rPr lang="es-ES" sz="2800" dirty="0" smtClean="0"/>
              <a:t>OLIGONUCLEOTIDO</a:t>
            </a:r>
          </a:p>
          <a:p>
            <a:r>
              <a:rPr lang="es-ES" sz="2800" dirty="0" smtClean="0"/>
              <a:t>ANTISENTIDO</a:t>
            </a:r>
            <a:endParaRPr lang="es-ES" sz="2800" dirty="0"/>
          </a:p>
        </p:txBody>
      </p:sp>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p:nvPr>
        </p:nvSpPr>
        <p:spPr/>
        <p:txBody>
          <a:bodyPr/>
          <a:lstStyle/>
          <a:p>
            <a:r>
              <a:rPr lang="es-ES" dirty="0" smtClean="0"/>
              <a:t>AME / SMN-</a:t>
            </a:r>
            <a:r>
              <a:rPr lang="es-ES" dirty="0" err="1" smtClean="0"/>
              <a:t>Rx</a:t>
            </a:r>
            <a:endParaRPr lang="es-ES" dirty="0"/>
          </a:p>
        </p:txBody>
      </p:sp>
      <p:pic>
        <p:nvPicPr>
          <p:cNvPr id="2050" name="Picture 2"/>
          <p:cNvPicPr>
            <a:picLocks noGrp="1" noChangeAspect="1" noChangeArrowheads="1"/>
          </p:cNvPicPr>
          <p:nvPr>
            <p:ph idx="1"/>
          </p:nvPr>
        </p:nvPicPr>
        <p:blipFill>
          <a:blip r:embed="rId8"/>
          <a:srcRect l="15472" t="15152" r="13499" b="16976"/>
          <a:stretch>
            <a:fillRect/>
          </a:stretch>
        </p:blipFill>
        <p:spPr bwMode="auto">
          <a:xfrm>
            <a:off x="1285852" y="1285860"/>
            <a:ext cx="7030828" cy="4198967"/>
          </a:xfrm>
          <a:prstGeom prst="rect">
            <a:avLst/>
          </a:prstGeom>
          <a:noFill/>
          <a:ln w="9525">
            <a:noFill/>
            <a:miter lim="800000"/>
            <a:headEnd/>
            <a:tailEnd/>
          </a:ln>
          <a:effectLst/>
        </p:spPr>
      </p:pic>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4276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13" name="12 Título"/>
          <p:cNvSpPr>
            <a:spLocks noGrp="1"/>
          </p:cNvSpPr>
          <p:nvPr>
            <p:ph type="title"/>
          </p:nvPr>
        </p:nvSpPr>
        <p:spPr/>
        <p:txBody>
          <a:bodyPr/>
          <a:lstStyle/>
          <a:p>
            <a:r>
              <a:rPr lang="es-ES" dirty="0" smtClean="0"/>
              <a:t>INTRODUCCIÓN</a:t>
            </a:r>
            <a:endParaRPr lang="es-ES" dirty="0"/>
          </a:p>
        </p:txBody>
      </p:sp>
      <p:sp>
        <p:nvSpPr>
          <p:cNvPr id="14" name="13 Marcador de contenido"/>
          <p:cNvSpPr>
            <a:spLocks noGrp="1"/>
          </p:cNvSpPr>
          <p:nvPr>
            <p:ph idx="1"/>
          </p:nvPr>
        </p:nvSpPr>
        <p:spPr/>
        <p:txBody>
          <a:bodyPr/>
          <a:lstStyle/>
          <a:p>
            <a:r>
              <a:rPr lang="es-ES" dirty="0" smtClean="0"/>
              <a:t>“Enfermedades raras”</a:t>
            </a:r>
          </a:p>
          <a:p>
            <a:r>
              <a:rPr lang="es-ES" dirty="0" smtClean="0"/>
              <a:t>Debilidad muscular</a:t>
            </a:r>
          </a:p>
          <a:p>
            <a:r>
              <a:rPr lang="es-ES" dirty="0" smtClean="0"/>
              <a:t>Genéticas / Hereditarias</a:t>
            </a:r>
          </a:p>
          <a:p>
            <a:r>
              <a:rPr lang="es-ES" dirty="0" smtClean="0"/>
              <a:t>Progresivas</a:t>
            </a:r>
          </a:p>
          <a:p>
            <a:r>
              <a:rPr lang="es-ES" dirty="0" smtClean="0"/>
              <a:t>Sin tratamiento “curativo” en la actualidad</a:t>
            </a:r>
          </a:p>
          <a:p>
            <a:pPr>
              <a:buNone/>
            </a:pPr>
            <a:r>
              <a:rPr lang="es-ES" dirty="0" smtClean="0"/>
              <a:t>		 </a:t>
            </a:r>
            <a:r>
              <a:rPr lang="es-ES" sz="2800" i="1" dirty="0" smtClean="0">
                <a:solidFill>
                  <a:srgbClr val="FF0000"/>
                </a:solidFill>
              </a:rPr>
              <a:t>*No existe enfermedad intratable</a:t>
            </a:r>
            <a:endParaRPr lang="es-ES" sz="2800" i="1" dirty="0">
              <a:solidFill>
                <a:srgbClr val="FF0000"/>
              </a:solidFill>
            </a:endParaRPr>
          </a:p>
        </p:txBody>
      </p:sp>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p:nvPr>
        </p:nvSpPr>
        <p:spPr/>
        <p:txBody>
          <a:bodyPr/>
          <a:lstStyle/>
          <a:p>
            <a:r>
              <a:rPr lang="es-ES" dirty="0" smtClean="0"/>
              <a:t>AME / SMN-</a:t>
            </a:r>
            <a:r>
              <a:rPr lang="es-ES" dirty="0" err="1" smtClean="0"/>
              <a:t>Rx</a:t>
            </a:r>
            <a:endParaRPr lang="es-ES" dirty="0"/>
          </a:p>
        </p:txBody>
      </p:sp>
      <p:pic>
        <p:nvPicPr>
          <p:cNvPr id="10" name="9 Marcador de contenido" descr="ISIS SMNRx.png"/>
          <p:cNvPicPr>
            <a:picLocks noGrp="1" noChangeAspect="1"/>
          </p:cNvPicPr>
          <p:nvPr>
            <p:ph idx="1"/>
          </p:nvPr>
        </p:nvPicPr>
        <p:blipFill>
          <a:blip r:embed="rId8">
            <a:lum bright="-30000"/>
          </a:blip>
          <a:stretch>
            <a:fillRect/>
          </a:stretch>
        </p:blipFill>
        <p:spPr>
          <a:xfrm>
            <a:off x="1214414" y="4357694"/>
            <a:ext cx="2768880" cy="1692793"/>
          </a:xfrm>
          <a:prstGeom prst="rect">
            <a:avLst/>
          </a:prstGeom>
          <a:ln>
            <a:noFill/>
          </a:ln>
          <a:effectLst>
            <a:outerShdw blurRad="292100" dist="139700" dir="2700000" algn="tl" rotWithShape="0">
              <a:srgbClr val="333333">
                <a:alpha val="65000"/>
              </a:srgbClr>
            </a:outerShdw>
          </a:effectLst>
        </p:spPr>
      </p:pic>
      <p:pic>
        <p:nvPicPr>
          <p:cNvPr id="11" name="10 Imagen" descr="ISIS SMNR.png"/>
          <p:cNvPicPr>
            <a:picLocks noChangeAspect="1"/>
          </p:cNvPicPr>
          <p:nvPr/>
        </p:nvPicPr>
        <p:blipFill>
          <a:blip r:embed="rId9"/>
          <a:stretch>
            <a:fillRect/>
          </a:stretch>
        </p:blipFill>
        <p:spPr>
          <a:xfrm>
            <a:off x="1285852" y="2285992"/>
            <a:ext cx="2570107" cy="1857388"/>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4000496" y="1214422"/>
            <a:ext cx="4857784" cy="5940088"/>
          </a:xfrm>
          <a:prstGeom prst="rect">
            <a:avLst/>
          </a:prstGeom>
          <a:noFill/>
        </p:spPr>
        <p:txBody>
          <a:bodyPr wrap="square" rtlCol="0">
            <a:spAutoFit/>
          </a:bodyPr>
          <a:lstStyle/>
          <a:p>
            <a:r>
              <a:rPr lang="es-ES" sz="2800" dirty="0" err="1" smtClean="0"/>
              <a:t>Aleatorizado</a:t>
            </a:r>
            <a:r>
              <a:rPr lang="es-ES" sz="2800" dirty="0" smtClean="0"/>
              <a:t>, doble ciego, controlado con placebo</a:t>
            </a:r>
          </a:p>
          <a:p>
            <a:endParaRPr lang="es-ES" sz="2800" dirty="0" smtClean="0"/>
          </a:p>
          <a:p>
            <a:r>
              <a:rPr lang="es-ES" sz="2400" dirty="0" smtClean="0"/>
              <a:t>110 Niños con </a:t>
            </a:r>
            <a:r>
              <a:rPr lang="es-ES" sz="2400" b="1" dirty="0" smtClean="0"/>
              <a:t>AME 1 </a:t>
            </a:r>
          </a:p>
          <a:p>
            <a:r>
              <a:rPr lang="es-ES" sz="2400" dirty="0" smtClean="0"/>
              <a:t>Criterio de valoración principal: </a:t>
            </a:r>
            <a:r>
              <a:rPr lang="es-ES" sz="2400" b="1" dirty="0" smtClean="0"/>
              <a:t>supervivencia libre de eventos</a:t>
            </a:r>
          </a:p>
          <a:p>
            <a:endParaRPr lang="es-ES" sz="2400" dirty="0" smtClean="0"/>
          </a:p>
          <a:p>
            <a:endParaRPr lang="es-ES" sz="2400" dirty="0" smtClean="0"/>
          </a:p>
          <a:p>
            <a:pPr marL="457200" indent="-457200"/>
            <a:r>
              <a:rPr lang="es-ES" sz="2400" dirty="0" smtClean="0"/>
              <a:t>120 Niños con AME </a:t>
            </a:r>
            <a:r>
              <a:rPr lang="es-ES" sz="2400" b="1" dirty="0" smtClean="0"/>
              <a:t>no ambulantes</a:t>
            </a:r>
          </a:p>
          <a:p>
            <a:r>
              <a:rPr lang="es-ES" sz="2400" dirty="0" smtClean="0"/>
              <a:t>criterio de valoración principal:  </a:t>
            </a:r>
            <a:r>
              <a:rPr lang="es-ES" sz="2400" b="1" dirty="0" smtClean="0"/>
              <a:t>cambio en la escala motora funcional </a:t>
            </a:r>
            <a:r>
              <a:rPr lang="es-ES" sz="2400" dirty="0" smtClean="0"/>
              <a:t>Hammersmith Ampliada.</a:t>
            </a:r>
          </a:p>
          <a:p>
            <a:pPr marL="457200" indent="-457200"/>
            <a:endParaRPr lang="es-ES" sz="2400" dirty="0" smtClean="0"/>
          </a:p>
          <a:p>
            <a:endParaRPr lang="es-ES" sz="2800" dirty="0" smtClean="0"/>
          </a:p>
          <a:p>
            <a:endParaRPr lang="es-ES" sz="2800" dirty="0"/>
          </a:p>
        </p:txBody>
      </p:sp>
      <p:sp>
        <p:nvSpPr>
          <p:cNvPr id="13" name="12 CuadroTexto"/>
          <p:cNvSpPr txBox="1"/>
          <p:nvPr/>
        </p:nvSpPr>
        <p:spPr>
          <a:xfrm>
            <a:off x="642910" y="1285860"/>
            <a:ext cx="2857520" cy="646331"/>
          </a:xfrm>
          <a:prstGeom prst="rect">
            <a:avLst/>
          </a:prstGeom>
          <a:noFill/>
        </p:spPr>
        <p:txBody>
          <a:bodyPr wrap="square" rtlCol="0">
            <a:spAutoFit/>
          </a:bodyPr>
          <a:lstStyle/>
          <a:p>
            <a:r>
              <a:rPr lang="es-ES" sz="3600" b="1" dirty="0" smtClean="0"/>
              <a:t>	FASE 3</a:t>
            </a:r>
            <a:endParaRPr lang="es-ES" sz="3600" b="1" dirty="0"/>
          </a:p>
        </p:txBody>
      </p:sp>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912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descr="card5"/>
          <p:cNvPicPr>
            <a:picLocks noChangeAspect="1" noChangeArrowheads="1"/>
          </p:cNvPicPr>
          <p:nvPr/>
        </p:nvPicPr>
        <p:blipFill>
          <a:blip r:embed="rId4">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6" descr="card4"/>
          <p:cNvPicPr>
            <a:picLocks noChangeAspect="1" noChangeArrowheads="1"/>
          </p:cNvPicPr>
          <p:nvPr/>
        </p:nvPicPr>
        <p:blipFill>
          <a:blip r:embed="rId5">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7" descr="card2"/>
          <p:cNvPicPr>
            <a:picLocks noChangeAspect="1" noChangeArrowheads="1"/>
          </p:cNvPicPr>
          <p:nvPr/>
        </p:nvPicPr>
        <p:blipFill>
          <a:blip r:embed="rId6">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8" descr="card1"/>
          <p:cNvPicPr>
            <a:picLocks noChangeAspect="1" noChangeArrowheads="1"/>
          </p:cNvPicPr>
          <p:nvPr/>
        </p:nvPicPr>
        <p:blipFill>
          <a:blip r:embed="rId7">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dirty="0"/>
          </a:p>
        </p:txBody>
      </p:sp>
      <p:sp>
        <p:nvSpPr>
          <p:cNvPr id="8" name="7 Título"/>
          <p:cNvSpPr>
            <a:spLocks noGrp="1"/>
          </p:cNvSpPr>
          <p:nvPr>
            <p:ph type="title"/>
          </p:nvPr>
        </p:nvSpPr>
        <p:spPr/>
        <p:txBody>
          <a:bodyPr/>
          <a:lstStyle/>
          <a:p>
            <a:r>
              <a:rPr lang="es-ES" dirty="0" smtClean="0"/>
              <a:t>AME / TERAPIA GÉNICA</a:t>
            </a:r>
            <a:endParaRPr lang="es-ES" dirty="0"/>
          </a:p>
        </p:txBody>
      </p:sp>
      <p:pic>
        <p:nvPicPr>
          <p:cNvPr id="10" name="Picture 2"/>
          <p:cNvPicPr>
            <a:picLocks noGrp="1" noChangeAspect="1" noChangeArrowheads="1"/>
          </p:cNvPicPr>
          <p:nvPr>
            <p:ph idx="1"/>
          </p:nvPr>
        </p:nvPicPr>
        <p:blipFill>
          <a:blip r:embed="rId8">
            <a:lum bright="-30000" contrast="30000"/>
          </a:blip>
          <a:srcRect l="27310" t="23044" r="34216" b="19103"/>
          <a:stretch>
            <a:fillRect/>
          </a:stretch>
        </p:blipFill>
        <p:spPr bwMode="auto">
          <a:xfrm>
            <a:off x="1857356" y="1357298"/>
            <a:ext cx="5929355" cy="4857784"/>
          </a:xfrm>
          <a:prstGeom prst="rect">
            <a:avLst/>
          </a:prstGeom>
          <a:ln>
            <a:noFill/>
          </a:ln>
          <a:effectLst>
            <a:outerShdw blurRad="292100" dist="139700" dir="2700000" algn="tl" rotWithShape="0">
              <a:srgbClr val="333333">
                <a:alpha val="65000"/>
              </a:srgbClr>
            </a:outerShdw>
          </a:effectLst>
        </p:spPr>
      </p:pic>
      <p:sp>
        <p:nvSpPr>
          <p:cNvPr id="11" name="10 Elipse"/>
          <p:cNvSpPr/>
          <p:nvPr/>
        </p:nvSpPr>
        <p:spPr>
          <a:xfrm>
            <a:off x="4214810" y="1428736"/>
            <a:ext cx="1357322" cy="28575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3286116" y="5786454"/>
            <a:ext cx="4572032" cy="646331"/>
          </a:xfrm>
          <a:prstGeom prst="rect">
            <a:avLst/>
          </a:prstGeom>
          <a:noFill/>
        </p:spPr>
        <p:txBody>
          <a:bodyPr wrap="square" rtlCol="0">
            <a:spAutoFit/>
          </a:bodyPr>
          <a:lstStyle/>
          <a:p>
            <a:r>
              <a:rPr lang="es-ES" dirty="0" smtClean="0">
                <a:solidFill>
                  <a:srgbClr val="FF0000"/>
                </a:solidFill>
              </a:rPr>
              <a:t>14 días</a:t>
            </a:r>
            <a:r>
              <a:rPr lang="es-ES" dirty="0" smtClean="0"/>
              <a:t>			           </a:t>
            </a:r>
            <a:r>
              <a:rPr lang="es-ES" dirty="0" smtClean="0">
                <a:solidFill>
                  <a:srgbClr val="FF0000"/>
                </a:solidFill>
              </a:rPr>
              <a:t>+ 250 días </a:t>
            </a:r>
            <a:r>
              <a:rPr lang="es-ES" dirty="0" smtClean="0"/>
              <a:t>	</a:t>
            </a:r>
            <a:endParaRPr lang="es-ES" dirty="0"/>
          </a:p>
        </p:txBody>
      </p:sp>
    </p:spTree>
    <p:extLst>
      <p:ext uri="{BB962C8B-B14F-4D97-AF65-F5344CB8AC3E}">
        <p14:creationId xmlns:p14="http://schemas.microsoft.com/office/powerpoint/2010/main" val="4019449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sp>
        <p:nvSpPr>
          <p:cNvPr id="10" name="9 Título"/>
          <p:cNvSpPr>
            <a:spLocks noGrp="1"/>
          </p:cNvSpPr>
          <p:nvPr>
            <p:ph type="title"/>
          </p:nvPr>
        </p:nvSpPr>
        <p:spPr/>
        <p:txBody>
          <a:bodyPr/>
          <a:lstStyle/>
          <a:p>
            <a:r>
              <a:rPr lang="es-ES" dirty="0" smtClean="0"/>
              <a:t>Duchenne /TERAPIA GÉNICA</a:t>
            </a:r>
            <a:endParaRPr lang="es-ES" dirty="0"/>
          </a:p>
        </p:txBody>
      </p:sp>
      <p:pic>
        <p:nvPicPr>
          <p:cNvPr id="1026" name="Picture 2"/>
          <p:cNvPicPr>
            <a:picLocks noGrp="1" noChangeAspect="1" noChangeArrowheads="1"/>
          </p:cNvPicPr>
          <p:nvPr>
            <p:ph idx="1"/>
          </p:nvPr>
        </p:nvPicPr>
        <p:blipFill>
          <a:blip r:embed="rId8"/>
          <a:srcRect t="1314" b="53994"/>
          <a:stretch>
            <a:fillRect/>
          </a:stretch>
        </p:blipFill>
        <p:spPr bwMode="auto">
          <a:xfrm>
            <a:off x="1214414" y="1214422"/>
            <a:ext cx="7429552" cy="2428892"/>
          </a:xfrm>
          <a:prstGeom prst="rect">
            <a:avLst/>
          </a:prstGeom>
          <a:noFill/>
          <a:ln w="9525">
            <a:noFill/>
            <a:miter lim="800000"/>
            <a:headEnd/>
            <a:tailEnd/>
          </a:ln>
          <a:effectLst/>
        </p:spPr>
      </p:pic>
      <p:sp>
        <p:nvSpPr>
          <p:cNvPr id="13" name="12 CuadroTexto"/>
          <p:cNvSpPr txBox="1"/>
          <p:nvPr/>
        </p:nvSpPr>
        <p:spPr>
          <a:xfrm>
            <a:off x="1285852" y="3643314"/>
            <a:ext cx="7358114" cy="2923877"/>
          </a:xfrm>
          <a:prstGeom prst="rect">
            <a:avLst/>
          </a:prstGeom>
          <a:noFill/>
        </p:spPr>
        <p:txBody>
          <a:bodyPr wrap="square" rtlCol="0">
            <a:spAutoFit/>
          </a:bodyPr>
          <a:lstStyle/>
          <a:p>
            <a:r>
              <a:rPr lang="es-ES" sz="2800" dirty="0" smtClean="0"/>
              <a:t>“</a:t>
            </a:r>
            <a:r>
              <a:rPr lang="es-ES" sz="2600" dirty="0" smtClean="0"/>
              <a:t>Aseguran haber tratado con éxito la DMD en perros usando terapia genética, lo que podría abrir las puertas a ensayos clínicos en humanos en los próximos años”.</a:t>
            </a:r>
          </a:p>
          <a:p>
            <a:r>
              <a:rPr lang="es-ES" sz="2400" u="sng" dirty="0" smtClean="0"/>
              <a:t>Pasos previos</a:t>
            </a:r>
            <a:r>
              <a:rPr lang="es-ES" sz="2400" dirty="0" smtClean="0"/>
              <a:t>: </a:t>
            </a:r>
            <a:r>
              <a:rPr lang="es-ES" sz="2400" dirty="0" err="1" smtClean="0"/>
              <a:t>microgen</a:t>
            </a:r>
            <a:endParaRPr lang="es-ES" sz="2400" dirty="0" smtClean="0"/>
          </a:p>
          <a:p>
            <a:r>
              <a:rPr lang="es-ES" sz="2400" dirty="0" smtClean="0"/>
              <a:t>		virus </a:t>
            </a:r>
            <a:r>
              <a:rPr lang="es-ES" sz="2400" dirty="0" err="1" smtClean="0"/>
              <a:t>adenoasociados</a:t>
            </a:r>
            <a:endParaRPr lang="es-ES" sz="2400" dirty="0" smtClean="0"/>
          </a:p>
          <a:p>
            <a:endParaRPr lang="es-ES" sz="2600" dirty="0"/>
          </a:p>
        </p:txBody>
      </p:sp>
      <p:sp>
        <p:nvSpPr>
          <p:cNvPr id="11" name="10 CuadroTexto"/>
          <p:cNvSpPr txBox="1"/>
          <p:nvPr/>
        </p:nvSpPr>
        <p:spPr>
          <a:xfrm>
            <a:off x="5000628" y="3143248"/>
            <a:ext cx="3429024" cy="461665"/>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ES" sz="2400" dirty="0" smtClean="0">
                <a:solidFill>
                  <a:srgbClr val="FFFF00"/>
                </a:solidFill>
              </a:rPr>
              <a:t>¡una luz al final del túnel!</a:t>
            </a:r>
            <a:endParaRPr lang="es-ES" sz="2800" dirty="0" smtClean="0">
              <a:solidFill>
                <a:srgbClr val="FFFF00"/>
              </a:solidFill>
            </a:endParaRPr>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9"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0"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1" descr="card4"/>
          <p:cNvPicPr>
            <a:picLocks noChangeAspect="1" noChangeArrowheads="1"/>
          </p:cNvPicPr>
          <p:nvPr/>
        </p:nvPicPr>
        <p:blipFill>
          <a:blip r:embed="rId5">
            <a:extLst>
              <a:ext uri="{28A0092B-C50C-407E-A947-70E740481C1C}">
                <a14:useLocalDpi xmlns:a14="http://schemas.microsoft.com/office/drawing/2010/main" val="0"/>
              </a:ext>
            </a:extLst>
          </a:blip>
          <a:srcRect l="80498"/>
          <a:stretch>
            <a:fillRect/>
          </a:stretch>
        </p:blipFill>
        <p:spPr bwMode="auto">
          <a:xfrm>
            <a:off x="0" y="0"/>
            <a:ext cx="45719"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2" descr="card2"/>
          <p:cNvPicPr>
            <a:picLocks noChangeAspect="1" noChangeArrowheads="1"/>
          </p:cNvPicPr>
          <p:nvPr/>
        </p:nvPicPr>
        <p:blipFill>
          <a:blip r:embed="rId6">
            <a:extLst>
              <a:ext uri="{28A0092B-C50C-407E-A947-70E740481C1C}">
                <a14:useLocalDpi xmlns:a14="http://schemas.microsoft.com/office/drawing/2010/main" val="0"/>
              </a:ext>
            </a:extLst>
          </a:blip>
          <a:srcRect l="81328" r="6224"/>
          <a:stretch>
            <a:fillRect/>
          </a:stretch>
        </p:blipFill>
        <p:spPr bwMode="auto">
          <a:xfrm>
            <a:off x="0" y="0"/>
            <a:ext cx="64291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3" descr="card1"/>
          <p:cNvPicPr>
            <a:picLocks noChangeAspect="1" noChangeArrowheads="1"/>
          </p:cNvPicPr>
          <p:nvPr/>
        </p:nvPicPr>
        <p:blipFill>
          <a:blip r:embed="rId7">
            <a:extLst>
              <a:ext uri="{28A0092B-C50C-407E-A947-70E740481C1C}">
                <a14:useLocalDpi xmlns:a14="http://schemas.microsoft.com/office/drawing/2010/main" val="0"/>
              </a:ext>
            </a:extLst>
          </a:blip>
          <a:srcRect l="82158" r="8714"/>
          <a:stretch>
            <a:fillRect/>
          </a:stretch>
        </p:blipFill>
        <p:spPr bwMode="auto">
          <a:xfrm>
            <a:off x="0" y="0"/>
            <a:ext cx="28572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71736" y="4714884"/>
            <a:ext cx="4214842" cy="646331"/>
          </a:xfrm>
          <a:prstGeom prst="rect">
            <a:avLst/>
          </a:prstGeom>
          <a:noFill/>
        </p:spPr>
        <p:txBody>
          <a:bodyPr wrap="square" rtlCol="0" anchor="b">
            <a:spAutoFit/>
            <a:scene3d>
              <a:camera prst="orthographicFront"/>
              <a:lightRig rig="threePt" dir="t"/>
            </a:scene3d>
            <a:sp3d extrusionH="57150">
              <a:bevelT w="69850" h="69850" prst="divot"/>
            </a:sp3d>
          </a:bodyPr>
          <a:lstStyle/>
          <a:p>
            <a:r>
              <a:rPr lang="es-ES" sz="3600" dirty="0" smtClean="0">
                <a:solidFill>
                  <a:schemeClr val="accent6"/>
                </a:solidFill>
              </a:rPr>
              <a:t>       </a:t>
            </a:r>
            <a:endParaRPr lang="es-ES" sz="3600" dirty="0">
              <a:solidFill>
                <a:schemeClr val="accent6"/>
              </a:solidFill>
            </a:endParaRPr>
          </a:p>
        </p:txBody>
      </p:sp>
      <p:sp>
        <p:nvSpPr>
          <p:cNvPr id="8" name="7 Título"/>
          <p:cNvSpPr>
            <a:spLocks noGrp="1"/>
          </p:cNvSpPr>
          <p:nvPr>
            <p:ph type="title"/>
          </p:nvPr>
        </p:nvSpPr>
        <p:spPr>
          <a:xfrm>
            <a:off x="428596" y="0"/>
            <a:ext cx="8229600" cy="1143000"/>
          </a:xfrm>
        </p:spPr>
        <p:txBody>
          <a:bodyPr/>
          <a:lstStyle/>
          <a:p>
            <a:r>
              <a:rPr lang="es-ES" dirty="0" smtClean="0"/>
              <a:t>Duchenne /TERAPIA GÉNICA</a:t>
            </a:r>
            <a:endParaRPr lang="es-ES" dirty="0"/>
          </a:p>
        </p:txBody>
      </p:sp>
      <p:pic>
        <p:nvPicPr>
          <p:cNvPr id="1026" name="Picture 2"/>
          <p:cNvPicPr>
            <a:picLocks noGrp="1" noChangeAspect="1" noChangeArrowheads="1"/>
          </p:cNvPicPr>
          <p:nvPr>
            <p:ph idx="1"/>
          </p:nvPr>
        </p:nvPicPr>
        <p:blipFill>
          <a:blip r:embed="rId8"/>
          <a:srcRect l="11526" t="21466" r="10540" b="35917"/>
          <a:stretch>
            <a:fillRect/>
          </a:stretch>
        </p:blipFill>
        <p:spPr bwMode="auto">
          <a:xfrm>
            <a:off x="571472" y="928670"/>
            <a:ext cx="8143932" cy="2643206"/>
          </a:xfrm>
          <a:prstGeom prst="rect">
            <a:avLst/>
          </a:prstGeom>
          <a:ln>
            <a:noFill/>
          </a:ln>
          <a:effectLst>
            <a:outerShdw blurRad="292100" dist="139700" dir="2700000" algn="tl" rotWithShape="0">
              <a:srgbClr val="333333">
                <a:alpha val="65000"/>
              </a:srgbClr>
            </a:outerShdw>
          </a:effectLst>
        </p:spPr>
      </p:pic>
      <p:pic>
        <p:nvPicPr>
          <p:cNvPr id="13" name="12 Imagen" descr="streptococcuspyogenes.jpg"/>
          <p:cNvPicPr>
            <a:picLocks noChangeAspect="1"/>
          </p:cNvPicPr>
          <p:nvPr/>
        </p:nvPicPr>
        <p:blipFill>
          <a:blip r:embed="rId9"/>
          <a:stretch>
            <a:fillRect/>
          </a:stretch>
        </p:blipFill>
        <p:spPr>
          <a:xfrm>
            <a:off x="714348" y="3857628"/>
            <a:ext cx="2490785" cy="2490785"/>
          </a:xfrm>
          <a:prstGeom prst="rect">
            <a:avLst/>
          </a:prstGeom>
        </p:spPr>
      </p:pic>
      <p:sp>
        <p:nvSpPr>
          <p:cNvPr id="14" name="13 CuadroTexto"/>
          <p:cNvSpPr txBox="1"/>
          <p:nvPr/>
        </p:nvSpPr>
        <p:spPr>
          <a:xfrm>
            <a:off x="3428992" y="4000504"/>
            <a:ext cx="5286412" cy="1569660"/>
          </a:xfrm>
          <a:prstGeom prst="rect">
            <a:avLst/>
          </a:prstGeom>
          <a:noFill/>
        </p:spPr>
        <p:txBody>
          <a:bodyPr wrap="square" rtlCol="0">
            <a:spAutoFit/>
          </a:bodyPr>
          <a:lstStyle/>
          <a:p>
            <a:r>
              <a:rPr lang="es-ES" sz="2400" b="1" dirty="0" smtClean="0">
                <a:effectLst>
                  <a:outerShdw blurRad="38100" dist="38100" dir="2700000" algn="tl">
                    <a:srgbClr val="000000">
                      <a:alpha val="43137"/>
                    </a:srgbClr>
                  </a:outerShdw>
                </a:effectLst>
              </a:rPr>
              <a:t>Terapia CRISPR/cas 9:               </a:t>
            </a:r>
            <a:r>
              <a:rPr lang="es-ES" sz="2400" dirty="0" smtClean="0"/>
              <a:t>Herramienta molecular utilizada para </a:t>
            </a:r>
            <a:r>
              <a:rPr lang="es-ES" sz="2400" b="1" dirty="0" smtClean="0"/>
              <a:t>“editar” o “corregir” el genoma de cualquier célula</a:t>
            </a:r>
          </a:p>
        </p:txBody>
      </p:sp>
      <p:sp>
        <p:nvSpPr>
          <p:cNvPr id="15" name="14 Rectángulo"/>
          <p:cNvSpPr/>
          <p:nvPr/>
        </p:nvSpPr>
        <p:spPr>
          <a:xfrm>
            <a:off x="714348" y="6072206"/>
            <a:ext cx="2500330" cy="369332"/>
          </a:xfrm>
          <a:prstGeom prst="rect">
            <a:avLst/>
          </a:prstGeom>
          <a:solidFill>
            <a:schemeClr val="bg1"/>
          </a:solidFill>
          <a:ln>
            <a:solidFill>
              <a:schemeClr val="accent6">
                <a:lumMod val="75000"/>
              </a:schemeClr>
            </a:solidFill>
          </a:ln>
        </p:spPr>
        <p:txBody>
          <a:bodyPr wrap="square">
            <a:spAutoFit/>
          </a:bodyPr>
          <a:lstStyle/>
          <a:p>
            <a:r>
              <a:rPr lang="es-ES" dirty="0" smtClean="0"/>
              <a:t> </a:t>
            </a:r>
            <a:r>
              <a:rPr lang="es-ES" dirty="0" err="1" smtClean="0"/>
              <a:t>Streptococcus</a:t>
            </a:r>
            <a:r>
              <a:rPr lang="es-ES" dirty="0" smtClean="0"/>
              <a:t> </a:t>
            </a:r>
            <a:r>
              <a:rPr lang="es-ES" dirty="0" err="1" smtClean="0"/>
              <a:t>pyogenes</a:t>
            </a:r>
            <a:endParaRPr lang="es-ES" dirty="0"/>
          </a:p>
        </p:txBody>
      </p:sp>
      <p:sp>
        <p:nvSpPr>
          <p:cNvPr id="17" name="16 CuadroTexto"/>
          <p:cNvSpPr txBox="1"/>
          <p:nvPr/>
        </p:nvSpPr>
        <p:spPr>
          <a:xfrm>
            <a:off x="3500430" y="5715016"/>
            <a:ext cx="5286412" cy="707886"/>
          </a:xfrm>
          <a:prstGeom prst="rect">
            <a:avLst/>
          </a:prstGeom>
          <a:noFill/>
        </p:spPr>
        <p:txBody>
          <a:bodyPr wrap="square" rtlCol="0">
            <a:spAutoFit/>
          </a:bodyPr>
          <a:lstStyle/>
          <a:p>
            <a:r>
              <a:rPr lang="es-ES" sz="2000" dirty="0" smtClean="0"/>
              <a:t>Basada en el sistema de defensa que tienen algunas bacterias contra los virus</a:t>
            </a:r>
            <a:endParaRPr lang="es-ES" sz="2000" dirty="0"/>
          </a:p>
        </p:txBody>
      </p:sp>
      <p:sp>
        <p:nvSpPr>
          <p:cNvPr id="16" name="15 CuadroTexto"/>
          <p:cNvSpPr txBox="1"/>
          <p:nvPr/>
        </p:nvSpPr>
        <p:spPr>
          <a:xfrm>
            <a:off x="500034" y="3571876"/>
            <a:ext cx="8215370" cy="338554"/>
          </a:xfrm>
          <a:prstGeom prst="rect">
            <a:avLst/>
          </a:prstGeom>
          <a:solidFill>
            <a:schemeClr val="bg1">
              <a:lumMod val="75000"/>
            </a:schemeClr>
          </a:solidFill>
          <a:ln>
            <a:solidFill>
              <a:srgbClr val="FFFF00"/>
            </a:solidFill>
          </a:ln>
        </p:spPr>
        <p:txBody>
          <a:bodyPr wrap="square" rtlCol="0">
            <a:spAutoFit/>
          </a:bodyPr>
          <a:lstStyle/>
          <a:p>
            <a:r>
              <a:rPr lang="es-ES" sz="1600" b="1" i="1" dirty="0" smtClean="0"/>
              <a:t>CRISPR : </a:t>
            </a:r>
            <a:r>
              <a:rPr lang="es-ES" sz="1600" b="1" dirty="0" smtClean="0"/>
              <a:t>“Repeticiones </a:t>
            </a:r>
            <a:r>
              <a:rPr lang="es-ES" sz="1600" b="1" dirty="0" err="1" smtClean="0"/>
              <a:t>Palindrómicas</a:t>
            </a:r>
            <a:r>
              <a:rPr lang="es-ES" sz="1600" b="1" dirty="0" smtClean="0"/>
              <a:t> Cortas Agrupadas y Regularmente </a:t>
            </a:r>
            <a:r>
              <a:rPr lang="es-ES" sz="1600" b="1" dirty="0" err="1" smtClean="0"/>
              <a:t>interespaciadas</a:t>
            </a:r>
            <a:r>
              <a:rPr lang="es-ES" sz="1600" b="1" dirty="0" smtClean="0"/>
              <a:t>”</a:t>
            </a:r>
            <a:r>
              <a:rPr lang="es-ES" sz="1600" dirty="0" smtClean="0"/>
              <a:t> </a:t>
            </a:r>
            <a:endParaRPr lang="es-ES" sz="1600" dirty="0"/>
          </a:p>
        </p:txBody>
      </p:sp>
    </p:spTree>
    <p:extLst>
      <p:ext uri="{BB962C8B-B14F-4D97-AF65-F5344CB8AC3E}">
        <p14:creationId xmlns:p14="http://schemas.microsoft.com/office/powerpoint/2010/main" val="779406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3082" name="Text Box 108"/>
          <p:cNvSpPr txBox="1">
            <a:spLocks noChangeArrowheads="1"/>
          </p:cNvSpPr>
          <p:nvPr/>
        </p:nvSpPr>
        <p:spPr bwMode="auto">
          <a:xfrm>
            <a:off x="66294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13" name="12 Título"/>
          <p:cNvSpPr>
            <a:spLocks noGrp="1"/>
          </p:cNvSpPr>
          <p:nvPr>
            <p:ph type="title"/>
          </p:nvPr>
        </p:nvSpPr>
        <p:spPr>
          <a:xfrm>
            <a:off x="285720" y="285728"/>
            <a:ext cx="8229600" cy="1143000"/>
          </a:xfrm>
        </p:spPr>
        <p:txBody>
          <a:bodyPr/>
          <a:lstStyle/>
          <a:p>
            <a:r>
              <a:rPr lang="es-ES" b="1" dirty="0" smtClean="0"/>
              <a:t>CONCLUSIONES</a:t>
            </a:r>
            <a:endParaRPr lang="es-ES" b="1" dirty="0"/>
          </a:p>
        </p:txBody>
      </p:sp>
      <p:sp>
        <p:nvSpPr>
          <p:cNvPr id="18" name="17 Marcador de contenido"/>
          <p:cNvSpPr>
            <a:spLocks noGrp="1"/>
          </p:cNvSpPr>
          <p:nvPr>
            <p:ph idx="1"/>
          </p:nvPr>
        </p:nvSpPr>
        <p:spPr>
          <a:xfrm>
            <a:off x="642910" y="1785926"/>
            <a:ext cx="6715172" cy="3714776"/>
          </a:xfr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a:lnSpc>
                <a:spcPct val="110000"/>
              </a:lnSpc>
            </a:pPr>
            <a:r>
              <a:rPr lang="es-ES" sz="2800" dirty="0" smtClean="0"/>
              <a:t>Los avances en investigación son prometedores</a:t>
            </a:r>
          </a:p>
          <a:p>
            <a:pPr>
              <a:lnSpc>
                <a:spcPct val="110000"/>
              </a:lnSpc>
            </a:pPr>
            <a:r>
              <a:rPr lang="es-ES" sz="2800" dirty="0" smtClean="0"/>
              <a:t>Es imprescindible un tratamiento </a:t>
            </a:r>
            <a:r>
              <a:rPr lang="es-ES" sz="2800" b="1" dirty="0" err="1" smtClean="0">
                <a:effectLst>
                  <a:outerShdw blurRad="38100" dist="38100" dir="2700000" algn="tl">
                    <a:srgbClr val="000000">
                      <a:alpha val="43137"/>
                    </a:srgbClr>
                  </a:outerShdw>
                </a:effectLst>
              </a:rPr>
              <a:t>multi</a:t>
            </a:r>
            <a:r>
              <a:rPr lang="es-ES" sz="2800" b="1" dirty="0" smtClean="0">
                <a:effectLst>
                  <a:outerShdw blurRad="38100" dist="38100" dir="2700000" algn="tl">
                    <a:srgbClr val="000000">
                      <a:alpha val="43137"/>
                    </a:srgbClr>
                  </a:outerShdw>
                </a:effectLst>
              </a:rPr>
              <a:t>-interdisciplinar</a:t>
            </a:r>
          </a:p>
          <a:p>
            <a:pPr>
              <a:lnSpc>
                <a:spcPct val="110000"/>
              </a:lnSpc>
            </a:pPr>
            <a:r>
              <a:rPr lang="es-ES" sz="2800" dirty="0" smtClean="0"/>
              <a:t>Actualmente el tratamiento va dirigido a evitar, retrasar, tratar las complicaciones y</a:t>
            </a:r>
          </a:p>
          <a:p>
            <a:pPr>
              <a:lnSpc>
                <a:spcPct val="110000"/>
              </a:lnSpc>
              <a:buNone/>
            </a:pPr>
            <a:r>
              <a:rPr lang="es-ES" sz="2800" b="1" dirty="0" smtClean="0">
                <a:effectLst>
                  <a:outerShdw blurRad="38100" dist="38100" dir="2700000" algn="tl">
                    <a:srgbClr val="000000">
                      <a:alpha val="43137"/>
                    </a:srgbClr>
                  </a:outerShdw>
                </a:effectLst>
              </a:rPr>
              <a:t>	</a:t>
            </a:r>
            <a:r>
              <a:rPr lang="es-ES" sz="2800" b="1" dirty="0" smtClean="0">
                <a:solidFill>
                  <a:schemeClr val="tx1"/>
                </a:solidFill>
                <a:effectLst>
                  <a:outerShdw blurRad="38100" dist="38100" dir="2700000" algn="tl">
                    <a:srgbClr val="000000">
                      <a:alpha val="43137"/>
                    </a:srgbClr>
                  </a:outerShdw>
                </a:effectLst>
              </a:rPr>
              <a:t>MEJORAR LA CALIDAD DE VIDA</a:t>
            </a:r>
            <a:endParaRPr lang="es-E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sta\Desktop\FOTOS\WhatsApp Images\IMG-20160116-WA0001.jpg"/>
          <p:cNvPicPr>
            <a:picLocks noChangeAspect="1" noChangeArrowheads="1"/>
          </p:cNvPicPr>
          <p:nvPr/>
        </p:nvPicPr>
        <p:blipFill>
          <a:blip r:embed="rId2"/>
          <a:srcRect/>
          <a:stretch>
            <a:fillRect/>
          </a:stretch>
        </p:blipFill>
        <p:spPr bwMode="auto">
          <a:xfrm>
            <a:off x="1" y="1"/>
            <a:ext cx="9143999" cy="6858000"/>
          </a:xfrm>
          <a:prstGeom prst="rect">
            <a:avLst/>
          </a:prstGeom>
          <a:noFill/>
        </p:spPr>
      </p:pic>
      <p:sp>
        <p:nvSpPr>
          <p:cNvPr id="3" name="2 CuadroTexto"/>
          <p:cNvSpPr txBox="1"/>
          <p:nvPr/>
        </p:nvSpPr>
        <p:spPr>
          <a:xfrm>
            <a:off x="5643570" y="4714884"/>
            <a:ext cx="3000396" cy="1077218"/>
          </a:xfrm>
          <a:prstGeom prst="rect">
            <a:avLst/>
          </a:prstGeom>
          <a:noFill/>
        </p:spPr>
        <p:txBody>
          <a:bodyPr wrap="square" rtlCol="0">
            <a:prstTxWarp prst="textPlain">
              <a:avLst/>
            </a:prstTxWarp>
            <a:spAutoFit/>
          </a:bodyPr>
          <a:lstStyle/>
          <a:p>
            <a:r>
              <a:rPr lang="es-ES" sz="3200"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¡GRACIAS POR LA ATENCIÓN!</a:t>
            </a:r>
            <a:endParaRPr lang="es-ES" sz="32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anner_DELAMANO15N.jpg"/>
          <p:cNvPicPr>
            <a:picLocks noChangeAspect="1"/>
          </p:cNvPicPr>
          <p:nvPr/>
        </p:nvPicPr>
        <p:blipFill>
          <a:blip r:embed="rId2"/>
          <a:srcRect l="33464"/>
          <a:stretch>
            <a:fillRect/>
          </a:stretch>
        </p:blipFill>
        <p:spPr>
          <a:xfrm>
            <a:off x="857224" y="571480"/>
            <a:ext cx="7471462" cy="5292373"/>
          </a:xfrm>
          <a:prstGeom prst="rect">
            <a:avLst/>
          </a:prstGeom>
        </p:spPr>
      </p:pic>
      <p:sp>
        <p:nvSpPr>
          <p:cNvPr id="3" name="2 Rectángulo"/>
          <p:cNvSpPr/>
          <p:nvPr/>
        </p:nvSpPr>
        <p:spPr>
          <a:xfrm>
            <a:off x="3071802" y="5857892"/>
            <a:ext cx="2961067" cy="707886"/>
          </a:xfrm>
          <a:prstGeom prst="rect">
            <a:avLst/>
          </a:prstGeom>
        </p:spPr>
        <p:txBody>
          <a:bodyPr wrap="none">
            <a:spAutoFit/>
          </a:bodyPr>
          <a:lstStyle/>
          <a:p>
            <a:r>
              <a:rPr lang="es-ES" sz="4000" b="1" dirty="0" smtClean="0">
                <a:solidFill>
                  <a:schemeClr val="accent6"/>
                </a:solidFill>
                <a:effectLst>
                  <a:outerShdw blurRad="38100" dist="38100" dir="2700000" algn="tl">
                    <a:srgbClr val="000000">
                      <a:alpha val="43137"/>
                    </a:srgbClr>
                  </a:outerShdw>
                </a:effectLst>
              </a:rPr>
              <a:t>DE LA MANO</a:t>
            </a:r>
            <a:endParaRPr lang="es-ES" sz="4000" b="1"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4276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3082" name="Text Box 108"/>
          <p:cNvSpPr txBox="1">
            <a:spLocks noChangeArrowheads="1"/>
          </p:cNvSpPr>
          <p:nvPr/>
        </p:nvSpPr>
        <p:spPr bwMode="auto">
          <a:xfrm>
            <a:off x="66294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pic>
        <p:nvPicPr>
          <p:cNvPr id="13" name="Picture 2"/>
          <p:cNvPicPr>
            <a:picLocks noChangeAspect="1" noChangeArrowheads="1"/>
          </p:cNvPicPr>
          <p:nvPr/>
        </p:nvPicPr>
        <p:blipFill>
          <a:blip r:embed="rId8"/>
          <a:srcRect/>
          <a:stretch>
            <a:fillRect/>
          </a:stretch>
        </p:blipFill>
        <p:spPr bwMode="auto">
          <a:xfrm>
            <a:off x="1571604" y="1357298"/>
            <a:ext cx="5367353" cy="4463116"/>
          </a:xfrm>
          <a:prstGeom prst="rect">
            <a:avLst/>
          </a:prstGeom>
          <a:noFill/>
          <a:ln w="9525">
            <a:noFill/>
            <a:miter lim="800000"/>
            <a:headEnd/>
            <a:tailEnd/>
          </a:ln>
          <a:effectLst/>
        </p:spPr>
      </p:pic>
      <p:sp>
        <p:nvSpPr>
          <p:cNvPr id="14" name="13 Título"/>
          <p:cNvSpPr>
            <a:spLocks noGrp="1"/>
          </p:cNvSpPr>
          <p:nvPr>
            <p:ph type="title"/>
          </p:nvPr>
        </p:nvSpPr>
        <p:spPr/>
        <p:txBody>
          <a:bodyPr/>
          <a:lstStyle/>
          <a:p>
            <a:r>
              <a:rPr lang="es-ES" dirty="0" smtClean="0"/>
              <a:t>INTRODUCCIÓN</a:t>
            </a:r>
            <a:endParaRPr lang="es-ES" dirty="0"/>
          </a:p>
        </p:txBody>
      </p:sp>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4276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3082" name="Text Box 108"/>
          <p:cNvSpPr txBox="1">
            <a:spLocks noChangeArrowheads="1"/>
          </p:cNvSpPr>
          <p:nvPr/>
        </p:nvSpPr>
        <p:spPr bwMode="auto">
          <a:xfrm>
            <a:off x="66294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13" name="12 Título"/>
          <p:cNvSpPr>
            <a:spLocks noGrp="1"/>
          </p:cNvSpPr>
          <p:nvPr>
            <p:ph type="title"/>
          </p:nvPr>
        </p:nvSpPr>
        <p:spPr/>
        <p:txBody>
          <a:bodyPr/>
          <a:lstStyle/>
          <a:p>
            <a:r>
              <a:rPr lang="es-ES" dirty="0" smtClean="0"/>
              <a:t>INTRODUCCIÓN</a:t>
            </a:r>
            <a:endParaRPr lang="es-ES" dirty="0"/>
          </a:p>
        </p:txBody>
      </p:sp>
      <p:pic>
        <p:nvPicPr>
          <p:cNvPr id="16" name="Picture 2"/>
          <p:cNvPicPr>
            <a:picLocks noChangeAspect="1" noChangeArrowheads="1"/>
          </p:cNvPicPr>
          <p:nvPr/>
        </p:nvPicPr>
        <p:blipFill>
          <a:blip r:embed="rId8">
            <a:lum bright="12000" contrast="10000"/>
          </a:blip>
          <a:srcRect/>
          <a:stretch>
            <a:fillRect/>
          </a:stretch>
        </p:blipFill>
        <p:spPr bwMode="auto">
          <a:xfrm>
            <a:off x="214282" y="1428736"/>
            <a:ext cx="7743669" cy="4500594"/>
          </a:xfrm>
          <a:prstGeom prst="rect">
            <a:avLst/>
          </a:prstGeom>
          <a:noFill/>
          <a:ln w="9525">
            <a:noFill/>
            <a:miter lim="800000"/>
            <a:headEnd/>
            <a:tailEnd/>
          </a:ln>
        </p:spPr>
      </p:pic>
      <p:sp>
        <p:nvSpPr>
          <p:cNvPr id="17" name="16 Rectángulo"/>
          <p:cNvSpPr/>
          <p:nvPr/>
        </p:nvSpPr>
        <p:spPr>
          <a:xfrm>
            <a:off x="285720" y="3143248"/>
            <a:ext cx="2714628" cy="923330"/>
          </a:xfrm>
          <a:prstGeom prst="rect">
            <a:avLst/>
          </a:prstGeom>
        </p:spPr>
        <p:txBody>
          <a:bodyPr wrap="square">
            <a:spAutoFit/>
          </a:bodyPr>
          <a:lstStyle/>
          <a:p>
            <a:pPr>
              <a:defRPr/>
            </a:pPr>
            <a:r>
              <a:rPr lang="es-ES" b="1" u="sng" dirty="0" smtClean="0">
                <a:solidFill>
                  <a:srgbClr val="FFC000"/>
                </a:solidFill>
                <a:latin typeface="Arial" charset="0"/>
              </a:rPr>
              <a:t>ARN </a:t>
            </a:r>
            <a:r>
              <a:rPr lang="es-ES" b="1" u="sng" dirty="0" err="1" smtClean="0">
                <a:solidFill>
                  <a:srgbClr val="FFC000"/>
                </a:solidFill>
                <a:latin typeface="Arial" charset="0"/>
              </a:rPr>
              <a:t>premensajero</a:t>
            </a:r>
            <a:endParaRPr lang="es-ES" b="1" u="sng" dirty="0" smtClean="0">
              <a:solidFill>
                <a:srgbClr val="FFC000"/>
              </a:solidFill>
              <a:latin typeface="Arial" charset="0"/>
            </a:endParaRPr>
          </a:p>
          <a:p>
            <a:pPr>
              <a:defRPr/>
            </a:pPr>
            <a:endParaRPr lang="es-ES" b="1" dirty="0" smtClean="0">
              <a:solidFill>
                <a:srgbClr val="FFC000"/>
              </a:solidFill>
              <a:latin typeface="Arial" charset="0"/>
            </a:endParaRPr>
          </a:p>
          <a:p>
            <a:pPr>
              <a:defRPr/>
            </a:pPr>
            <a:r>
              <a:rPr lang="es-ES" b="1" dirty="0" smtClean="0">
                <a:solidFill>
                  <a:srgbClr val="FFC000"/>
                </a:solidFill>
                <a:latin typeface="Arial" charset="0"/>
              </a:rPr>
              <a:t>   ARN mensajero</a:t>
            </a:r>
            <a:endParaRPr lang="es-ES" b="1" dirty="0">
              <a:solidFill>
                <a:srgbClr val="FFC000"/>
              </a:solidFill>
              <a:latin typeface="Arial" charset="0"/>
            </a:endParaRPr>
          </a:p>
        </p:txBody>
      </p:sp>
      <p:cxnSp>
        <p:nvCxnSpPr>
          <p:cNvPr id="18" name="17 Conector recto de flecha"/>
          <p:cNvCxnSpPr/>
          <p:nvPr/>
        </p:nvCxnSpPr>
        <p:spPr>
          <a:xfrm rot="5400000">
            <a:off x="1142995" y="3643295"/>
            <a:ext cx="285739" cy="2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2571736" y="1714488"/>
            <a:ext cx="670376" cy="400110"/>
          </a:xfrm>
          <a:prstGeom prst="rect">
            <a:avLst/>
          </a:prstGeom>
        </p:spPr>
        <p:txBody>
          <a:bodyPr wrap="none">
            <a:spAutoFit/>
          </a:bodyPr>
          <a:lstStyle/>
          <a:p>
            <a:r>
              <a:rPr lang="es-ES" sz="2000" b="1" dirty="0" smtClean="0"/>
              <a:t>ADN</a:t>
            </a:r>
            <a:endParaRPr lang="es-ES" sz="2000" b="1" dirty="0"/>
          </a:p>
        </p:txBody>
      </p:sp>
      <p:sp>
        <p:nvSpPr>
          <p:cNvPr id="21" name="20 Abrir llave"/>
          <p:cNvSpPr/>
          <p:nvPr/>
        </p:nvSpPr>
        <p:spPr>
          <a:xfrm>
            <a:off x="2500298" y="1714488"/>
            <a:ext cx="71438" cy="185738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21 Rectángulo"/>
          <p:cNvSpPr/>
          <p:nvPr/>
        </p:nvSpPr>
        <p:spPr>
          <a:xfrm>
            <a:off x="1000100" y="2428868"/>
            <a:ext cx="1595758" cy="400110"/>
          </a:xfrm>
          <a:prstGeom prst="rect">
            <a:avLst/>
          </a:prstGeom>
        </p:spPr>
        <p:txBody>
          <a:bodyPr wrap="none">
            <a:spAutoFit/>
          </a:bodyPr>
          <a:lstStyle/>
          <a:p>
            <a:r>
              <a:rPr lang="es-ES" sz="2000" b="1" u="sng" dirty="0" smtClean="0"/>
              <a:t>Transcripción</a:t>
            </a:r>
            <a:endParaRPr lang="es-ES" sz="2000" b="1" u="sng" dirty="0"/>
          </a:p>
        </p:txBody>
      </p:sp>
      <p:sp>
        <p:nvSpPr>
          <p:cNvPr id="23" name="22 Rectángulo"/>
          <p:cNvSpPr/>
          <p:nvPr/>
        </p:nvSpPr>
        <p:spPr>
          <a:xfrm>
            <a:off x="2643174" y="4714884"/>
            <a:ext cx="1274580" cy="400110"/>
          </a:xfrm>
          <a:prstGeom prst="rect">
            <a:avLst/>
          </a:prstGeom>
        </p:spPr>
        <p:txBody>
          <a:bodyPr wrap="none">
            <a:spAutoFit/>
          </a:bodyPr>
          <a:lstStyle/>
          <a:p>
            <a:r>
              <a:rPr lang="es-ES" sz="2000" b="1" dirty="0" smtClean="0"/>
              <a:t>PROTEÍNA</a:t>
            </a:r>
            <a:endParaRPr lang="es-ES" sz="2000" b="1" dirty="0"/>
          </a:p>
        </p:txBody>
      </p:sp>
      <p:sp>
        <p:nvSpPr>
          <p:cNvPr id="24" name="23 Rectángulo"/>
          <p:cNvSpPr/>
          <p:nvPr/>
        </p:nvSpPr>
        <p:spPr>
          <a:xfrm>
            <a:off x="4071934" y="4214818"/>
            <a:ext cx="1339277" cy="400110"/>
          </a:xfrm>
          <a:prstGeom prst="rect">
            <a:avLst/>
          </a:prstGeom>
        </p:spPr>
        <p:txBody>
          <a:bodyPr wrap="none">
            <a:spAutoFit/>
          </a:bodyPr>
          <a:lstStyle/>
          <a:p>
            <a:r>
              <a:rPr lang="es-ES" sz="2000" b="1" u="sng" dirty="0" smtClean="0"/>
              <a:t>Traducción</a:t>
            </a:r>
            <a:endParaRPr lang="es-ES" sz="2000" b="1" u="sng" dirty="0"/>
          </a:p>
        </p:txBody>
      </p:sp>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4276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3082" name="Text Box 108"/>
          <p:cNvSpPr txBox="1">
            <a:spLocks noChangeArrowheads="1"/>
          </p:cNvSpPr>
          <p:nvPr/>
        </p:nvSpPr>
        <p:spPr bwMode="auto">
          <a:xfrm>
            <a:off x="66294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13" name="12 Título"/>
          <p:cNvSpPr>
            <a:spLocks noGrp="1"/>
          </p:cNvSpPr>
          <p:nvPr>
            <p:ph type="title"/>
          </p:nvPr>
        </p:nvSpPr>
        <p:spPr/>
        <p:txBody>
          <a:bodyPr/>
          <a:lstStyle/>
          <a:p>
            <a:r>
              <a:rPr lang="es-ES" dirty="0" smtClean="0"/>
              <a:t>INTRODUCCIÓN</a:t>
            </a:r>
            <a:endParaRPr lang="es-ES" dirty="0"/>
          </a:p>
        </p:txBody>
      </p:sp>
      <p:sp>
        <p:nvSpPr>
          <p:cNvPr id="14" name="13 Rectángulo"/>
          <p:cNvSpPr/>
          <p:nvPr/>
        </p:nvSpPr>
        <p:spPr>
          <a:xfrm>
            <a:off x="5572132" y="1571612"/>
            <a:ext cx="2357454" cy="1200329"/>
          </a:xfrm>
          <a:prstGeom prst="rect">
            <a:avLst/>
          </a:prstGeom>
        </p:spPr>
        <p:txBody>
          <a:bodyPr wrap="square">
            <a:spAutoFit/>
          </a:bodyPr>
          <a:lstStyle/>
          <a:p>
            <a:pPr>
              <a:defRPr/>
            </a:pPr>
            <a:endParaRPr lang="es-ES" b="1" dirty="0" smtClean="0">
              <a:solidFill>
                <a:schemeClr val="accent2">
                  <a:lumMod val="75000"/>
                </a:schemeClr>
              </a:solidFill>
              <a:latin typeface="Arial" charset="0"/>
            </a:endParaRPr>
          </a:p>
          <a:p>
            <a:pPr>
              <a:defRPr/>
            </a:pPr>
            <a:endParaRPr lang="es-ES" b="1" dirty="0" smtClean="0">
              <a:solidFill>
                <a:schemeClr val="accent2">
                  <a:lumMod val="75000"/>
                </a:schemeClr>
              </a:solidFill>
              <a:latin typeface="Arial" charset="0"/>
            </a:endParaRPr>
          </a:p>
          <a:p>
            <a:pPr>
              <a:defRPr/>
            </a:pPr>
            <a:endParaRPr lang="es-ES" b="1" dirty="0" smtClean="0">
              <a:solidFill>
                <a:schemeClr val="accent2">
                  <a:lumMod val="75000"/>
                </a:schemeClr>
              </a:solidFill>
              <a:latin typeface="Arial" charset="0"/>
            </a:endParaRPr>
          </a:p>
          <a:p>
            <a:pPr>
              <a:defRPr/>
            </a:pPr>
            <a:endParaRPr lang="es-ES" b="1" dirty="0">
              <a:solidFill>
                <a:schemeClr val="accent2">
                  <a:lumMod val="75000"/>
                </a:schemeClr>
              </a:solidFill>
              <a:latin typeface="Arial" charset="0"/>
            </a:endParaRPr>
          </a:p>
        </p:txBody>
      </p:sp>
      <p:pic>
        <p:nvPicPr>
          <p:cNvPr id="15" name="14 Imagen" descr="IM 1.png"/>
          <p:cNvPicPr>
            <a:picLocks noChangeAspect="1"/>
          </p:cNvPicPr>
          <p:nvPr/>
        </p:nvPicPr>
        <p:blipFill>
          <a:blip r:embed="rId8"/>
          <a:stretch>
            <a:fillRect/>
          </a:stretch>
        </p:blipFill>
        <p:spPr>
          <a:xfrm>
            <a:off x="357158" y="3357562"/>
            <a:ext cx="7317073" cy="1785950"/>
          </a:xfrm>
          <a:prstGeom prst="rect">
            <a:avLst/>
          </a:prstGeom>
          <a:ln>
            <a:noFill/>
          </a:ln>
          <a:effectLst>
            <a:outerShdw blurRad="292100" dist="139700" dir="2700000" algn="tl" rotWithShape="0">
              <a:srgbClr val="333333">
                <a:alpha val="65000"/>
              </a:srgbClr>
            </a:outerShdw>
          </a:effectLst>
        </p:spPr>
      </p:pic>
      <p:sp>
        <p:nvSpPr>
          <p:cNvPr id="16" name="15 Marcador de contenido"/>
          <p:cNvSpPr>
            <a:spLocks noGrp="1"/>
          </p:cNvSpPr>
          <p:nvPr>
            <p:ph idx="1"/>
          </p:nvPr>
        </p:nvSpPr>
        <p:spPr>
          <a:xfrm>
            <a:off x="457200" y="1600201"/>
            <a:ext cx="7829576" cy="1757361"/>
          </a:xfrm>
        </p:spPr>
        <p:txBody>
          <a:bodyPr/>
          <a:lstStyle/>
          <a:p>
            <a:pPr>
              <a:buNone/>
            </a:pPr>
            <a:r>
              <a:rPr lang="es-ES" dirty="0" smtClean="0">
                <a:solidFill>
                  <a:srgbClr val="FF0000"/>
                </a:solidFill>
              </a:rPr>
              <a:t>. 1% ADN codificante = Exones</a:t>
            </a:r>
          </a:p>
          <a:p>
            <a:pPr>
              <a:buNone/>
            </a:pPr>
            <a:r>
              <a:rPr lang="es-ES" dirty="0" smtClean="0">
                <a:solidFill>
                  <a:srgbClr val="3333CC"/>
                </a:solidFill>
              </a:rPr>
              <a:t>. 98% ADN no codificante = </a:t>
            </a:r>
            <a:r>
              <a:rPr lang="es-ES" dirty="0" err="1" smtClean="0">
                <a:solidFill>
                  <a:srgbClr val="3333CC"/>
                </a:solidFill>
              </a:rPr>
              <a:t>Intrones</a:t>
            </a:r>
            <a:endParaRPr lang="es-ES" dirty="0">
              <a:solidFill>
                <a:srgbClr val="3333CC"/>
              </a:solidFill>
            </a:endParaRPr>
          </a:p>
        </p:txBody>
      </p:sp>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600" b="1" dirty="0">
                <a:solidFill>
                  <a:srgbClr val="FF0080"/>
                </a:solidFill>
              </a:rPr>
              <a:t>WINTER</a:t>
            </a:r>
            <a:endParaRPr lang="en-US" altLang="en-US" sz="9600" dirty="0">
              <a:solidFill>
                <a:srgbClr val="FF0080"/>
              </a:solidFill>
            </a:endParaRPr>
          </a:p>
        </p:txBody>
      </p:sp>
      <p:sp>
        <p:nvSpPr>
          <p:cNvPr id="3079"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2"/>
                </a:solidFill>
              </a:rPr>
              <a:t>Template</a:t>
            </a:r>
            <a:endParaRPr lang="en-US" altLang="en-US" dirty="0"/>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4276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dirty="0"/>
          </a:p>
        </p:txBody>
      </p:sp>
      <p:sp>
        <p:nvSpPr>
          <p:cNvPr id="3082" name="Text Box 108"/>
          <p:cNvSpPr txBox="1">
            <a:spLocks noChangeArrowheads="1"/>
          </p:cNvSpPr>
          <p:nvPr/>
        </p:nvSpPr>
        <p:spPr bwMode="auto">
          <a:xfrm>
            <a:off x="66294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13" name="12 Título"/>
          <p:cNvSpPr>
            <a:spLocks noGrp="1"/>
          </p:cNvSpPr>
          <p:nvPr>
            <p:ph type="title"/>
          </p:nvPr>
        </p:nvSpPr>
        <p:spPr/>
        <p:txBody>
          <a:bodyPr/>
          <a:lstStyle/>
          <a:p>
            <a:r>
              <a:rPr lang="es-ES" dirty="0" smtClean="0"/>
              <a:t>INTRODUCCIÓN</a:t>
            </a:r>
            <a:endParaRPr lang="es-ES" dirty="0"/>
          </a:p>
        </p:txBody>
      </p:sp>
      <p:pic>
        <p:nvPicPr>
          <p:cNvPr id="15" name="Picture 2"/>
          <p:cNvPicPr>
            <a:picLocks noGrp="1" noChangeAspect="1" noChangeArrowheads="1"/>
          </p:cNvPicPr>
          <p:nvPr>
            <p:ph idx="1"/>
          </p:nvPr>
        </p:nvPicPr>
        <p:blipFill>
          <a:blip r:embed="rId8"/>
          <a:srcRect l="13750" t="10540" r="13281"/>
          <a:stretch>
            <a:fillRect/>
          </a:stretch>
        </p:blipFill>
        <p:spPr bwMode="auto">
          <a:xfrm>
            <a:off x="857224" y="1214422"/>
            <a:ext cx="6572296" cy="4197361"/>
          </a:xfrm>
          <a:prstGeom prst="rect">
            <a:avLst/>
          </a:prstGeom>
          <a:noFill/>
          <a:ln w="9525">
            <a:noFill/>
            <a:miter lim="800000"/>
            <a:headEnd/>
            <a:tailEnd/>
          </a:ln>
          <a:effectLst/>
        </p:spPr>
      </p:pic>
      <p:sp>
        <p:nvSpPr>
          <p:cNvPr id="16" name="15 CuadroTexto"/>
          <p:cNvSpPr txBox="1"/>
          <p:nvPr/>
        </p:nvSpPr>
        <p:spPr>
          <a:xfrm>
            <a:off x="285720" y="5429264"/>
            <a:ext cx="7643866" cy="461665"/>
          </a:xfrm>
          <a:prstGeom prst="rect">
            <a:avLst/>
          </a:prstGeom>
          <a:noFill/>
        </p:spPr>
        <p:txBody>
          <a:bodyPr wrap="square" rtlCol="0">
            <a:spAutoFit/>
          </a:bodyPr>
          <a:lstStyle/>
          <a:p>
            <a:r>
              <a:rPr lang="es-ES" sz="2400" dirty="0" smtClean="0"/>
              <a:t>    </a:t>
            </a:r>
            <a:r>
              <a:rPr lang="es-ES" sz="2400" b="1" dirty="0" smtClean="0"/>
              <a:t>Alteración en un gen que codifica una proteína muscular</a:t>
            </a:r>
            <a:endParaRPr lang="es-ES" sz="2400" b="1" dirty="0"/>
          </a:p>
        </p:txBody>
      </p:sp>
    </p:spTree>
    <p:extLst>
      <p:ext uri="{BB962C8B-B14F-4D97-AF65-F5344CB8AC3E}">
        <p14:creationId xmlns:p14="http://schemas.microsoft.com/office/powerpoint/2010/main" val="7887327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nvSpPr>
        <p:spPr bwMode="auto">
          <a:xfrm>
            <a:off x="6705600" y="16668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pic>
        <p:nvPicPr>
          <p:cNvPr id="8" name="10 Marcador de contenido" descr="genetica.gif"/>
          <p:cNvPicPr>
            <a:picLocks noChangeAspect="1"/>
          </p:cNvPicPr>
          <p:nvPr/>
        </p:nvPicPr>
        <p:blipFill>
          <a:blip r:embed="rId8">
            <a:lum bright="30000" contrast="-40000"/>
          </a:blip>
          <a:stretch>
            <a:fillRect/>
          </a:stretch>
        </p:blipFill>
        <p:spPr>
          <a:xfrm>
            <a:off x="928662" y="1142984"/>
            <a:ext cx="7429552" cy="5267363"/>
          </a:xfrm>
          <a:prstGeom prst="rect">
            <a:avLst/>
          </a:prstGeom>
          <a:effectLst>
            <a:softEdge rad="317500"/>
          </a:effectLst>
        </p:spPr>
      </p:pic>
      <p:sp>
        <p:nvSpPr>
          <p:cNvPr id="11" name="10 Título"/>
          <p:cNvSpPr>
            <a:spLocks noGrp="1"/>
          </p:cNvSpPr>
          <p:nvPr>
            <p:ph type="title"/>
          </p:nvPr>
        </p:nvSpPr>
        <p:spPr/>
        <p:txBody>
          <a:bodyPr/>
          <a:lstStyle/>
          <a:p>
            <a:r>
              <a:rPr lang="es-ES" dirty="0" smtClean="0"/>
              <a:t>AVANCES</a:t>
            </a:r>
            <a:endParaRPr lang="es-ES" dirty="0"/>
          </a:p>
        </p:txBody>
      </p:sp>
      <p:sp>
        <p:nvSpPr>
          <p:cNvPr id="12" name="11 CuadroTexto"/>
          <p:cNvSpPr txBox="1"/>
          <p:nvPr/>
        </p:nvSpPr>
        <p:spPr>
          <a:xfrm>
            <a:off x="1000100" y="2428868"/>
            <a:ext cx="7358114" cy="1815882"/>
          </a:xfrm>
          <a:prstGeom prst="rect">
            <a:avLst/>
          </a:prstGeom>
          <a:noFill/>
        </p:spPr>
        <p:txBody>
          <a:bodyPr wrap="square" rtlCol="0">
            <a:spAutoFit/>
          </a:bodyPr>
          <a:lstStyle/>
          <a:p>
            <a:pPr>
              <a:buFont typeface="Arial" pitchFamily="34" charset="0"/>
              <a:buChar char="•"/>
            </a:pPr>
            <a:r>
              <a:rPr lang="es-ES" sz="3600" b="1" dirty="0" smtClean="0"/>
              <a:t> </a:t>
            </a:r>
            <a:r>
              <a:rPr lang="es-ES" sz="4400" b="1" dirty="0" smtClean="0">
                <a:effectLst>
                  <a:outerShdw blurRad="38100" dist="38100" dir="2700000" algn="tl">
                    <a:srgbClr val="000000">
                      <a:alpha val="43137"/>
                    </a:srgbClr>
                  </a:outerShdw>
                </a:effectLst>
              </a:rPr>
              <a:t>En la práctica clínica</a:t>
            </a:r>
          </a:p>
          <a:p>
            <a:endParaRPr lang="es-ES" sz="3600" b="1" dirty="0" smtClean="0"/>
          </a:p>
          <a:p>
            <a:pPr>
              <a:buFont typeface="Arial" pitchFamily="34" charset="0"/>
              <a:buChar char="•"/>
            </a:pPr>
            <a:r>
              <a:rPr lang="es-ES" sz="3200" dirty="0" smtClean="0"/>
              <a:t> En investigación / Ensayos clínicos</a:t>
            </a:r>
            <a:endParaRPr lang="es-ES" sz="3200" dirty="0"/>
          </a:p>
        </p:txBody>
      </p:sp>
    </p:spTree>
    <p:extLst>
      <p:ext uri="{BB962C8B-B14F-4D97-AF65-F5344CB8AC3E}">
        <p14:creationId xmlns:p14="http://schemas.microsoft.com/office/powerpoint/2010/main" val="21142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TotalTime>
  <Words>4285</Words>
  <Application>Microsoft Office PowerPoint</Application>
  <PresentationFormat>Presentación en pantalla (4:3)</PresentationFormat>
  <Paragraphs>495</Paragraphs>
  <Slides>46</Slides>
  <Notes>44</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AVANCES  EN  INVESTIGACIÓN</vt:lpstr>
      <vt:lpstr>AVANCES EN INVESTIGACIÓN en ENM</vt:lpstr>
      <vt:lpstr>INTRODUCCIÓN</vt:lpstr>
      <vt:lpstr>INTRODUCCIÓN</vt:lpstr>
      <vt:lpstr>INTRODUCCIÓN</vt:lpstr>
      <vt:lpstr>INTRODUCCIÓN</vt:lpstr>
      <vt:lpstr>INTRODUCCIÓN</vt:lpstr>
      <vt:lpstr>INTRODUCCIÓN</vt:lpstr>
      <vt:lpstr>AVANCES</vt:lpstr>
      <vt:lpstr>A. GENÉTICA / Diagnóstico </vt:lpstr>
      <vt:lpstr>A. GENÉTICA / Prevención</vt:lpstr>
      <vt:lpstr>A. Técnicas Dx: RNM muscular</vt:lpstr>
      <vt:lpstr>Nuevas tecnologías / Tto</vt:lpstr>
      <vt:lpstr>Avance terapéutico / Corticoide DMD</vt:lpstr>
      <vt:lpstr>EQUIPO MULTIINTERDISCIPLINAR</vt:lpstr>
      <vt:lpstr>ENSAYOS CLÍNICOS </vt:lpstr>
      <vt:lpstr>  Investigación tratamiento experimental</vt:lpstr>
      <vt:lpstr>    Distrofinopatias: Duchenne/Becker</vt:lpstr>
      <vt:lpstr>    Distrofinopatias: Duchenne/Becker</vt:lpstr>
      <vt:lpstr>DUCHENNE</vt:lpstr>
      <vt:lpstr>Presentación de PowerPoint</vt:lpstr>
      <vt:lpstr>Presentación de PowerPoint</vt:lpstr>
      <vt:lpstr>Presentación de PowerPoint</vt:lpstr>
      <vt:lpstr>Duchenne: ATALUREN</vt:lpstr>
      <vt:lpstr>Duchenne: ATALUREN</vt:lpstr>
      <vt:lpstr>Duchenne: ATALUREN</vt:lpstr>
      <vt:lpstr>Presentación de PowerPoint</vt:lpstr>
      <vt:lpstr>Duchenne: Salto del exón</vt:lpstr>
      <vt:lpstr>Duchenne: Salto del exón</vt:lpstr>
      <vt:lpstr>Duchenne: Salto del exón</vt:lpstr>
      <vt:lpstr>Presentación de PowerPoint</vt:lpstr>
      <vt:lpstr>Presentación de PowerPoint</vt:lpstr>
      <vt:lpstr>Presentación de PowerPoint</vt:lpstr>
      <vt:lpstr>    ATROFIA MUSCULAR ESPINAL (AME)</vt:lpstr>
      <vt:lpstr>AME y SMN2</vt:lpstr>
      <vt:lpstr>AME y SMN2</vt:lpstr>
      <vt:lpstr>Presentación de PowerPoint</vt:lpstr>
      <vt:lpstr>AME / SMN-Rx</vt:lpstr>
      <vt:lpstr>AME / SMN-Rx</vt:lpstr>
      <vt:lpstr>AME / SMN-Rx</vt:lpstr>
      <vt:lpstr>AME / TERAPIA GÉNICA</vt:lpstr>
      <vt:lpstr>Duchenne /TERAPIA GÉNICA</vt:lpstr>
      <vt:lpstr>Duchenne /TERAPIA GÉNICA</vt:lpstr>
      <vt:lpstr>CONCLUSIONES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eidertxu</dc:creator>
  <cp:lastModifiedBy>Vista</cp:lastModifiedBy>
  <cp:revision>409</cp:revision>
  <dcterms:created xsi:type="dcterms:W3CDTF">2015-05-28T10:07:49Z</dcterms:created>
  <dcterms:modified xsi:type="dcterms:W3CDTF">2016-01-28T20:06:02Z</dcterms:modified>
</cp:coreProperties>
</file>